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omments/comment1.xml" ContentType="application/vnd.openxmlformats-officedocument.presentationml.comment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5"/>
  </p:notesMasterIdLst>
  <p:sldIdLst>
    <p:sldId id="256" r:id="rId2"/>
    <p:sldId id="274" r:id="rId3"/>
    <p:sldId id="275" r:id="rId4"/>
    <p:sldId id="277" r:id="rId5"/>
    <p:sldId id="280" r:id="rId6"/>
    <p:sldId id="279" r:id="rId7"/>
    <p:sldId id="278" r:id="rId8"/>
    <p:sldId id="283" r:id="rId9"/>
    <p:sldId id="289" r:id="rId10"/>
    <p:sldId id="287" r:id="rId11"/>
    <p:sldId id="290" r:id="rId12"/>
    <p:sldId id="291" r:id="rId13"/>
    <p:sldId id="292" r:id="rId14"/>
    <p:sldId id="293" r:id="rId15"/>
    <p:sldId id="294" r:id="rId16"/>
    <p:sldId id="284" r:id="rId17"/>
    <p:sldId id="285" r:id="rId18"/>
    <p:sldId id="295" r:id="rId19"/>
    <p:sldId id="282" r:id="rId20"/>
    <p:sldId id="297" r:id="rId21"/>
    <p:sldId id="298" r:id="rId22"/>
    <p:sldId id="322" r:id="rId23"/>
    <p:sldId id="299" r:id="rId24"/>
    <p:sldId id="300" r:id="rId25"/>
    <p:sldId id="323" r:id="rId26"/>
    <p:sldId id="301" r:id="rId27"/>
    <p:sldId id="303" r:id="rId28"/>
    <p:sldId id="324" r:id="rId29"/>
    <p:sldId id="304" r:id="rId30"/>
    <p:sldId id="306" r:id="rId31"/>
    <p:sldId id="307" r:id="rId32"/>
    <p:sldId id="308" r:id="rId33"/>
    <p:sldId id="309" r:id="rId34"/>
    <p:sldId id="325" r:id="rId35"/>
    <p:sldId id="310" r:id="rId36"/>
    <p:sldId id="312" r:id="rId37"/>
    <p:sldId id="326" r:id="rId38"/>
    <p:sldId id="311" r:id="rId39"/>
    <p:sldId id="315" r:id="rId40"/>
    <p:sldId id="318" r:id="rId41"/>
    <p:sldId id="319" r:id="rId42"/>
    <p:sldId id="320" r:id="rId43"/>
    <p:sldId id="32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niel Ortiz-Barrientos" initials="DO" lastIdx="21" clrIdx="0">
    <p:extLst>
      <p:ext uri="{19B8F6BF-5375-455C-9EA6-DF929625EA0E}">
        <p15:presenceInfo xmlns:p15="http://schemas.microsoft.com/office/powerpoint/2012/main" userId="S::uqdortiz@uq.edu.au::24ce13ed-fe8a-4cd9-8a38-f1cfc57fc0c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474" autoAdjust="0"/>
    <p:restoredTop sz="78378" autoAdjust="0"/>
  </p:normalViewPr>
  <p:slideViewPr>
    <p:cSldViewPr snapToGrid="0">
      <p:cViewPr>
        <p:scale>
          <a:sx n="100" d="100"/>
          <a:sy n="100" d="100"/>
        </p:scale>
        <p:origin x="72" y="72"/>
      </p:cViewPr>
      <p:guideLst/>
    </p:cSldViewPr>
  </p:slideViewPr>
  <p:outlineViewPr>
    <p:cViewPr>
      <p:scale>
        <a:sx n="33" d="100"/>
        <a:sy n="33" d="100"/>
      </p:scale>
      <p:origin x="0" y="-6432"/>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1-17T19:56:52.335" idx="20">
    <p:pos x="146" y="146"/>
    <p:text>What about some probabilities for the same size-effect across models and alpha? "To visualise this, let's consider ..."</p:text>
    <p:extLst>
      <p:ext uri="{C676402C-5697-4E1C-873F-D02D1690AC5C}">
        <p15:threadingInfo xmlns:p15="http://schemas.microsoft.com/office/powerpoint/2012/main" timeZoneBias="-600"/>
      </p:ext>
    </p:extLst>
  </p:cm>
</p:cmLst>
</file>

<file path=ppt/media/image1.jp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C9385A-F0FB-4DEC-8AC1-0F0FB8B3D586}" type="datetimeFigureOut">
              <a:rPr lang="en-AU" smtClean="0"/>
              <a:t>19/11/2020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9F6B0B-6323-456F-A942-FCFD43E8C7B3}" type="slidenum">
              <a:rPr lang="en-AU" smtClean="0"/>
              <a:t>‹#›</a:t>
            </a:fld>
            <a:endParaRPr lang="en-AU"/>
          </a:p>
        </p:txBody>
      </p:sp>
    </p:spTree>
    <p:extLst>
      <p:ext uri="{BB962C8B-B14F-4D97-AF65-F5344CB8AC3E}">
        <p14:creationId xmlns:p14="http://schemas.microsoft.com/office/powerpoint/2010/main" val="900130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aseline="0" dirty="0"/>
              <a:t>Hi everyone, I’m Nick, and today I’ll be talking to you about my research into simulating the evolution and adaptation of polygenic traits.</a:t>
            </a:r>
          </a:p>
        </p:txBody>
      </p:sp>
      <p:sp>
        <p:nvSpPr>
          <p:cNvPr id="4" name="Slide Number Placeholder 3"/>
          <p:cNvSpPr>
            <a:spLocks noGrp="1"/>
          </p:cNvSpPr>
          <p:nvPr>
            <p:ph type="sldNum" sz="quarter" idx="5"/>
          </p:nvPr>
        </p:nvSpPr>
        <p:spPr/>
        <p:txBody>
          <a:bodyPr/>
          <a:lstStyle/>
          <a:p>
            <a:fld id="{919F6B0B-6323-456F-A942-FCFD43E8C7B3}" type="slidenum">
              <a:rPr lang="en-AU" smtClean="0"/>
              <a:t>1</a:t>
            </a:fld>
            <a:endParaRPr lang="en-AU"/>
          </a:p>
        </p:txBody>
      </p:sp>
    </p:spTree>
    <p:extLst>
      <p:ext uri="{BB962C8B-B14F-4D97-AF65-F5344CB8AC3E}">
        <p14:creationId xmlns:p14="http://schemas.microsoft.com/office/powerpoint/2010/main" val="1935848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During adaptation,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is expected to decline, as populations become more homogeneous as more and more individuals reach the optimum phenotype.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10</a:t>
            </a:fld>
            <a:endParaRPr lang="en-AU"/>
          </a:p>
        </p:txBody>
      </p:sp>
    </p:spTree>
    <p:extLst>
      <p:ext uri="{BB962C8B-B14F-4D97-AF65-F5344CB8AC3E}">
        <p14:creationId xmlns:p14="http://schemas.microsoft.com/office/powerpoint/2010/main" val="712287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here</a:t>
            </a:r>
            <a:r>
              <a:rPr lang="en-AU" baseline="0" dirty="0"/>
              <a:t> we’ve seen a paradox: populations need V</a:t>
            </a:r>
            <a:r>
              <a:rPr lang="en-AU" baseline="-25000" dirty="0"/>
              <a:t>A</a:t>
            </a:r>
            <a:r>
              <a:rPr lang="en-AU" baseline="0" dirty="0"/>
              <a:t> to make the move towards an optimum (gesture to orange dot), but being variable when hovering around an optimum (hovering blue line) means populations are maladapted to a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11</a:t>
            </a:fld>
            <a:endParaRPr lang="en-AU"/>
          </a:p>
        </p:txBody>
      </p:sp>
    </p:spTree>
    <p:extLst>
      <p:ext uri="{BB962C8B-B14F-4D97-AF65-F5344CB8AC3E}">
        <p14:creationId xmlns:p14="http://schemas.microsoft.com/office/powerpoint/2010/main" val="3650575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other words, there is a trade-off</a:t>
            </a:r>
            <a:r>
              <a:rPr lang="en-AU" baseline="0" dirty="0"/>
              <a:t> between adaptability and </a:t>
            </a:r>
            <a:r>
              <a:rPr lang="en-AU" baseline="0" dirty="0" err="1"/>
              <a:t>adaptedness</a:t>
            </a:r>
            <a:r>
              <a:rPr lang="en-AU" baseline="0" dirty="0"/>
              <a:t>. The nature of this trade-off depends on how v</a:t>
            </a:r>
            <a:r>
              <a:rPr lang="en-AU" dirty="0"/>
              <a:t>ariance</a:t>
            </a:r>
            <a:r>
              <a:rPr lang="en-AU" baseline="0" dirty="0"/>
              <a:t> is maintained in populations, and the genetic architectures underpinning important traits in those populations.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12</a:t>
            </a:fld>
            <a:endParaRPr lang="en-AU"/>
          </a:p>
        </p:txBody>
      </p:sp>
    </p:spTree>
    <p:extLst>
      <p:ext uri="{BB962C8B-B14F-4D97-AF65-F5344CB8AC3E}">
        <p14:creationId xmlns:p14="http://schemas.microsoft.com/office/powerpoint/2010/main" val="3609014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V</a:t>
            </a:r>
            <a:r>
              <a:rPr lang="en-AU" baseline="-25000" dirty="0"/>
              <a:t>A</a:t>
            </a:r>
            <a:r>
              <a:rPr lang="en-AU" baseline="0" dirty="0"/>
              <a:t> is maintained in populations by a balance between incoming mutation which introduces variation, and the forces of drift and selection which remove variation. Ignoring drift for now, which results in random fixations or losses of alleles, quantitative genetic models aim to simulate this balance between selection and mutation based on one of two major assumptions.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13</a:t>
            </a:fld>
            <a:endParaRPr lang="en-AU"/>
          </a:p>
        </p:txBody>
      </p:sp>
    </p:spTree>
    <p:extLst>
      <p:ext uri="{BB962C8B-B14F-4D97-AF65-F5344CB8AC3E}">
        <p14:creationId xmlns:p14="http://schemas.microsoft.com/office/powerpoint/2010/main" val="2890072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Gaussian models assume weak selection relative to mutation rates, resulting in higher levels of standing genetic variation.</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14</a:t>
            </a:fld>
            <a:endParaRPr lang="en-AU"/>
          </a:p>
        </p:txBody>
      </p:sp>
    </p:spTree>
    <p:extLst>
      <p:ext uri="{BB962C8B-B14F-4D97-AF65-F5344CB8AC3E}">
        <p14:creationId xmlns:p14="http://schemas.microsoft.com/office/powerpoint/2010/main" val="2933897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Whereas House-of-Cards models assume strong selection and relatively low mutation rates, leading to lower standing genetic variation. However, genetic aspects of the traits themselves can also influence the maintenance of variation in populations.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15</a:t>
            </a:fld>
            <a:endParaRPr lang="en-AU"/>
          </a:p>
        </p:txBody>
      </p:sp>
    </p:spTree>
    <p:extLst>
      <p:ext uri="{BB962C8B-B14F-4D97-AF65-F5344CB8AC3E}">
        <p14:creationId xmlns:p14="http://schemas.microsoft.com/office/powerpoint/2010/main" val="27035017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Quantitative genetics aims to tease apart nature from nurture: the genetic (point) and environmental effects (point)</a:t>
            </a:r>
            <a:r>
              <a:rPr lang="en-AU" sz="1200" kern="1200" baseline="0" dirty="0">
                <a:solidFill>
                  <a:schemeClr val="tx1"/>
                </a:solidFill>
                <a:effectLst/>
                <a:latin typeface="+mn-lt"/>
                <a:ea typeface="+mn-ea"/>
                <a:cs typeface="+mn-cs"/>
              </a:rPr>
              <a:t> </a:t>
            </a:r>
            <a:r>
              <a:rPr lang="en-AU" sz="1200" kern="1200" dirty="0">
                <a:solidFill>
                  <a:schemeClr val="tx1"/>
                </a:solidFill>
                <a:effectLst/>
                <a:latin typeface="+mn-lt"/>
                <a:ea typeface="+mn-ea"/>
                <a:cs typeface="+mn-cs"/>
              </a:rPr>
              <a:t>contributing to a phenotype.</a:t>
            </a:r>
            <a:r>
              <a:rPr lang="en-AU" sz="1200" kern="1200" baseline="0" dirty="0">
                <a:solidFill>
                  <a:schemeClr val="tx1"/>
                </a:solidFill>
                <a:effectLst/>
                <a:latin typeface="+mn-lt"/>
                <a:ea typeface="+mn-ea"/>
                <a:cs typeface="+mn-cs"/>
              </a:rPr>
              <a:t> To do this,</a:t>
            </a:r>
            <a:r>
              <a:rPr lang="en-AU" sz="1200" kern="1200" dirty="0">
                <a:solidFill>
                  <a:schemeClr val="tx1"/>
                </a:solidFill>
                <a:effectLst/>
                <a:latin typeface="+mn-lt"/>
                <a:ea typeface="+mn-ea"/>
                <a:cs typeface="+mn-cs"/>
              </a:rPr>
              <a:t> we can define a trait’s genetic architecture, which consists of the genetic characteristics defining</a:t>
            </a:r>
            <a:r>
              <a:rPr lang="en-AU" sz="1200" kern="1200" baseline="0" dirty="0">
                <a:solidFill>
                  <a:schemeClr val="tx1"/>
                </a:solidFill>
                <a:effectLst/>
                <a:latin typeface="+mn-lt"/>
                <a:ea typeface="+mn-ea"/>
                <a:cs typeface="+mn-cs"/>
              </a:rPr>
              <a:t> G in this equation</a:t>
            </a:r>
            <a:r>
              <a:rPr lang="en-AU"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16</a:t>
            </a:fld>
            <a:endParaRPr lang="en-US"/>
          </a:p>
        </p:txBody>
      </p:sp>
    </p:spTree>
    <p:extLst>
      <p:ext uri="{BB962C8B-B14F-4D97-AF65-F5344CB8AC3E}">
        <p14:creationId xmlns:p14="http://schemas.microsoft.com/office/powerpoint/2010/main" val="721704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The genetic architecture of a trait is defined by the number of genes affecting it, their locations within the genome, and their strength of allelic effects (POINT TO EACH ON FIGURE). Here I explore the effect of additive </a:t>
            </a:r>
            <a:r>
              <a:rPr lang="en-AU" sz="1200" kern="1200" baseline="0" dirty="0">
                <a:solidFill>
                  <a:schemeClr val="tx1"/>
                </a:solidFill>
                <a:effectLst/>
                <a:latin typeface="+mn-lt"/>
                <a:ea typeface="+mn-ea"/>
                <a:cs typeface="+mn-cs"/>
              </a:rPr>
              <a:t>effect distributions on equilibrium variance after adaptation. </a:t>
            </a:r>
            <a:endParaRPr lang="en-AU"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17</a:t>
            </a:fld>
            <a:endParaRPr lang="en-US"/>
          </a:p>
        </p:txBody>
      </p:sp>
    </p:spTree>
    <p:extLst>
      <p:ext uri="{BB962C8B-B14F-4D97-AF65-F5344CB8AC3E}">
        <p14:creationId xmlns:p14="http://schemas.microsoft.com/office/powerpoint/2010/main" val="1942451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Now</a:t>
            </a:r>
            <a:r>
              <a:rPr lang="en-AU" sz="1200" kern="1200" baseline="0" dirty="0">
                <a:solidFill>
                  <a:schemeClr val="tx1"/>
                </a:solidFill>
                <a:effectLst/>
                <a:latin typeface="+mn-lt"/>
                <a:ea typeface="+mn-ea"/>
                <a:cs typeface="+mn-cs"/>
              </a:rPr>
              <a:t> with a firmer view on how adaptation is driven in quantitative traits, we can reform our question:</a:t>
            </a: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18</a:t>
            </a:fld>
            <a:endParaRPr lang="en-AU"/>
          </a:p>
        </p:txBody>
      </p:sp>
    </p:spTree>
    <p:extLst>
      <p:ext uri="{BB962C8B-B14F-4D97-AF65-F5344CB8AC3E}">
        <p14:creationId xmlns:p14="http://schemas.microsoft.com/office/powerpoint/2010/main" val="16004713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Is there a specific genetic architecture or balance of evolutionary forces that facilitate movement towards a phenotypic optimum, and being able to hover around it over time? </a:t>
            </a:r>
          </a:p>
        </p:txBody>
      </p:sp>
      <p:sp>
        <p:nvSpPr>
          <p:cNvPr id="4" name="Slide Number Placeholder 3"/>
          <p:cNvSpPr>
            <a:spLocks noGrp="1"/>
          </p:cNvSpPr>
          <p:nvPr>
            <p:ph type="sldNum" sz="quarter" idx="10"/>
          </p:nvPr>
        </p:nvSpPr>
        <p:spPr/>
        <p:txBody>
          <a:bodyPr/>
          <a:lstStyle/>
          <a:p>
            <a:fld id="{919F6B0B-6323-456F-A942-FCFD43E8C7B3}" type="slidenum">
              <a:rPr lang="en-AU" smtClean="0"/>
              <a:t>19</a:t>
            </a:fld>
            <a:endParaRPr lang="en-AU"/>
          </a:p>
        </p:txBody>
      </p:sp>
    </p:spTree>
    <p:extLst>
      <p:ext uri="{BB962C8B-B14F-4D97-AF65-F5344CB8AC3E}">
        <p14:creationId xmlns:p14="http://schemas.microsoft.com/office/powerpoint/2010/main" val="159277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400" kern="1200" dirty="0">
                <a:solidFill>
                  <a:schemeClr val="tx1"/>
                </a:solidFill>
                <a:effectLst/>
                <a:latin typeface="+mn-lt"/>
                <a:ea typeface="+mn-ea"/>
                <a:cs typeface="+mn-cs"/>
              </a:rPr>
              <a:t>The allure of adaptation comes from the power of Darwin’s theory to explain natural diversity both within and between populations. Evolutionary study is often focused on natural selection and its role in shaping the forms of diversity around us. </a:t>
            </a:r>
            <a:r>
              <a:rPr lang="en-AU" sz="1200" kern="1200" dirty="0">
                <a:solidFill>
                  <a:schemeClr val="tx1"/>
                </a:solidFill>
                <a:effectLst/>
                <a:latin typeface="+mn-lt"/>
                <a:ea typeface="+mn-ea"/>
                <a:cs typeface="+mn-cs"/>
              </a:rPr>
              <a:t>For instance, the beak shape of Darwin’s finches conforming to their diet provides a classic example of natural selection leading to adaptation. </a:t>
            </a:r>
            <a:endParaRPr lang="en-AU" sz="1400" dirty="0"/>
          </a:p>
        </p:txBody>
      </p:sp>
      <p:sp>
        <p:nvSpPr>
          <p:cNvPr id="4" name="Slide Number Placeholder 3"/>
          <p:cNvSpPr>
            <a:spLocks noGrp="1"/>
          </p:cNvSpPr>
          <p:nvPr>
            <p:ph type="sldNum" sz="quarter" idx="10"/>
          </p:nvPr>
        </p:nvSpPr>
        <p:spPr/>
        <p:txBody>
          <a:bodyPr/>
          <a:lstStyle/>
          <a:p>
            <a:fld id="{919F6B0B-6323-456F-A942-FCFD43E8C7B3}" type="slidenum">
              <a:rPr lang="en-AU" smtClean="0"/>
              <a:t>2</a:t>
            </a:fld>
            <a:endParaRPr lang="en-AU"/>
          </a:p>
        </p:txBody>
      </p:sp>
    </p:spTree>
    <p:extLst>
      <p:ext uri="{BB962C8B-B14F-4D97-AF65-F5344CB8AC3E}">
        <p14:creationId xmlns:p14="http://schemas.microsoft.com/office/powerpoint/2010/main" val="38459153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investigated this with a computational approach, using the forward genetics software </a:t>
            </a:r>
            <a:r>
              <a:rPr lang="en-AU" sz="1200" kern="1200" dirty="0" err="1">
                <a:solidFill>
                  <a:schemeClr val="tx1"/>
                </a:solidFill>
                <a:effectLst/>
                <a:latin typeface="+mn-lt"/>
                <a:ea typeface="+mn-ea"/>
                <a:cs typeface="+mn-cs"/>
              </a:rPr>
              <a:t>SLiM</a:t>
            </a:r>
            <a:r>
              <a:rPr lang="en-AU" sz="1200" kern="1200" dirty="0">
                <a:solidFill>
                  <a:schemeClr val="tx1"/>
                </a:solidFill>
                <a:effectLst/>
                <a:latin typeface="+mn-lt"/>
                <a:ea typeface="+mn-ea"/>
                <a:cs typeface="+mn-cs"/>
              </a:rPr>
              <a:t>. I simulated populations hovering around a phenotypic optimum for 100,000 generations.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20</a:t>
            </a:fld>
            <a:endParaRPr lang="en-US"/>
          </a:p>
        </p:txBody>
      </p:sp>
    </p:spTree>
    <p:extLst>
      <p:ext uri="{BB962C8B-B14F-4D97-AF65-F5344CB8AC3E}">
        <p14:creationId xmlns:p14="http://schemas.microsoft.com/office/powerpoint/2010/main" val="3859950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Populations had eight traits with equal effects on fitness, which I combined to a ‘mega-trait’ for simplicity. I explored a six dimensional ‘parameter space’ using Latin hypercube sampling to efficiently sample the entire range of parameter combinations.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21</a:t>
            </a:fld>
            <a:endParaRPr lang="en-AU"/>
          </a:p>
        </p:txBody>
      </p:sp>
    </p:spTree>
    <p:extLst>
      <p:ext uri="{BB962C8B-B14F-4D97-AF65-F5344CB8AC3E}">
        <p14:creationId xmlns:p14="http://schemas.microsoft.com/office/powerpoint/2010/main" val="39778928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Parameters included: additive effect size variance, or alpha, which describes the variability in mutational effects on traits.</a:t>
            </a:r>
          </a:p>
          <a:p>
            <a:r>
              <a:rPr lang="en-AU" sz="1200" kern="1200" dirty="0">
                <a:solidFill>
                  <a:schemeClr val="tx1"/>
                </a:solidFill>
                <a:effectLst/>
                <a:latin typeface="+mn-lt"/>
                <a:ea typeface="+mn-ea"/>
                <a:cs typeface="+mn-cs"/>
              </a:rPr>
              <a:t>Pleiotropy rate, which describes how often pleiotropic mutations that affect all eight traits (as opposed to just one) arise.</a:t>
            </a:r>
          </a:p>
          <a:p>
            <a:r>
              <a:rPr lang="en-AU" sz="1200" kern="1200" dirty="0">
                <a:solidFill>
                  <a:schemeClr val="tx1"/>
                </a:solidFill>
                <a:effectLst/>
                <a:latin typeface="+mn-lt"/>
                <a:ea typeface="+mn-ea"/>
                <a:cs typeface="+mn-cs"/>
              </a:rPr>
              <a:t>Mutational correlation, which describes how correlated the effects of pleiotropic mutations are on all traits.</a:t>
            </a:r>
          </a:p>
          <a:p>
            <a:r>
              <a:rPr lang="en-AU" sz="1200" kern="1200" dirty="0">
                <a:solidFill>
                  <a:schemeClr val="tx1"/>
                </a:solidFill>
                <a:effectLst/>
                <a:latin typeface="+mn-lt"/>
                <a:ea typeface="+mn-ea"/>
                <a:cs typeface="+mn-cs"/>
              </a:rPr>
              <a:t>Recombination rate, which is a genome wide rate</a:t>
            </a:r>
          </a:p>
          <a:p>
            <a:r>
              <a:rPr lang="en-AU" sz="1200" kern="1200" dirty="0">
                <a:solidFill>
                  <a:schemeClr val="tx1"/>
                </a:solidFill>
                <a:effectLst/>
                <a:latin typeface="+mn-lt"/>
                <a:ea typeface="+mn-ea"/>
                <a:cs typeface="+mn-cs"/>
              </a:rPr>
              <a:t>Mutation rate, which describes the ratio of mutations which affect traits versus those which do not.</a:t>
            </a:r>
          </a:p>
          <a:p>
            <a:r>
              <a:rPr lang="en-AU" sz="1200" kern="1200" dirty="0">
                <a:solidFill>
                  <a:schemeClr val="tx1"/>
                </a:solidFill>
                <a:effectLst/>
                <a:latin typeface="+mn-lt"/>
                <a:ea typeface="+mn-ea"/>
                <a:cs typeface="+mn-cs"/>
              </a:rPr>
              <a:t>And selection strength, describing the strength of stabilising selection across all traits.</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22</a:t>
            </a:fld>
            <a:endParaRPr lang="en-AU"/>
          </a:p>
        </p:txBody>
      </p:sp>
    </p:spTree>
    <p:extLst>
      <p:ext uri="{BB962C8B-B14F-4D97-AF65-F5344CB8AC3E}">
        <p14:creationId xmlns:p14="http://schemas.microsoft.com/office/powerpoint/2010/main" val="11169455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ran a total of 128,000 simulations with 100</a:t>
            </a:r>
            <a:r>
              <a:rPr lang="en-AU" sz="1200" kern="1200" baseline="0" dirty="0">
                <a:solidFill>
                  <a:schemeClr val="tx1"/>
                </a:solidFill>
                <a:effectLst/>
                <a:latin typeface="+mn-lt"/>
                <a:ea typeface="+mn-ea"/>
                <a:cs typeface="+mn-cs"/>
              </a:rPr>
              <a:t> replicates of 1280 parameter combinations. To explore the data, I first investigated how common adaptation was.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23</a:t>
            </a:fld>
            <a:endParaRPr lang="en-AU"/>
          </a:p>
        </p:txBody>
      </p:sp>
    </p:spTree>
    <p:extLst>
      <p:ext uri="{BB962C8B-B14F-4D97-AF65-F5344CB8AC3E}">
        <p14:creationId xmlns:p14="http://schemas.microsoft.com/office/powerpoint/2010/main" val="2651002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In my simulations I found a visible ‘dead zone’ where populations weren’t represented. The y-axis here is the distance from the phenotypic optimum, whereas the x axis shows the two model types – Gaussian, with high mutation rates and weak selection, and House-of-Cards, vice-versa. I split populations that fell on either side of the dead zone into ‘adapted’ populations, shown in blue and ‘maladapted’ populations, shown in black.</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24</a:t>
            </a:fld>
            <a:endParaRPr lang="en-AU"/>
          </a:p>
        </p:txBody>
      </p:sp>
    </p:spTree>
    <p:extLst>
      <p:ext uri="{BB962C8B-B14F-4D97-AF65-F5344CB8AC3E}">
        <p14:creationId xmlns:p14="http://schemas.microsoft.com/office/powerpoint/2010/main" val="1023898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 found that Gaussian and House-of-Cards models reached the optimum at a similar rate – 15.23 and 16.1%, respectively.</a:t>
            </a:r>
          </a:p>
        </p:txBody>
      </p:sp>
      <p:sp>
        <p:nvSpPr>
          <p:cNvPr id="4" name="Slide Number Placeholder 3"/>
          <p:cNvSpPr>
            <a:spLocks noGrp="1"/>
          </p:cNvSpPr>
          <p:nvPr>
            <p:ph type="sldNum" sz="quarter" idx="10"/>
          </p:nvPr>
        </p:nvSpPr>
        <p:spPr/>
        <p:txBody>
          <a:bodyPr/>
          <a:lstStyle/>
          <a:p>
            <a:fld id="{919F6B0B-6323-456F-A942-FCFD43E8C7B3}" type="slidenum">
              <a:rPr lang="en-AU" smtClean="0"/>
              <a:t>25</a:t>
            </a:fld>
            <a:endParaRPr lang="en-AU"/>
          </a:p>
        </p:txBody>
      </p:sp>
    </p:spTree>
    <p:extLst>
      <p:ext uri="{BB962C8B-B14F-4D97-AF65-F5344CB8AC3E}">
        <p14:creationId xmlns:p14="http://schemas.microsoft.com/office/powerpoint/2010/main" val="18032010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But what caused these populations to break away from their maladapted cousins?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26</a:t>
            </a:fld>
            <a:endParaRPr lang="en-AU"/>
          </a:p>
        </p:txBody>
      </p:sp>
    </p:spTree>
    <p:extLst>
      <p:ext uri="{BB962C8B-B14F-4D97-AF65-F5344CB8AC3E}">
        <p14:creationId xmlns:p14="http://schemas.microsoft.com/office/powerpoint/2010/main" val="25564228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found pleiotropy, mutational correlation, and recombination rate each had very little effect on whether populations appeared in the adapted zone or not. However, additive effect size variance, or alpha, </a:t>
            </a:r>
            <a:r>
              <a:rPr lang="en-AU" sz="1200" kern="1200" baseline="0" dirty="0">
                <a:solidFill>
                  <a:schemeClr val="tx1"/>
                </a:solidFill>
                <a:effectLst/>
                <a:latin typeface="+mn-lt"/>
                <a:ea typeface="+mn-ea"/>
                <a:cs typeface="+mn-cs"/>
              </a:rPr>
              <a:t>was extremely important.</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27</a:t>
            </a:fld>
            <a:endParaRPr lang="en-AU"/>
          </a:p>
        </p:txBody>
      </p:sp>
    </p:spTree>
    <p:extLst>
      <p:ext uri="{BB962C8B-B14F-4D97-AF65-F5344CB8AC3E}">
        <p14:creationId xmlns:p14="http://schemas.microsoft.com/office/powerpoint/2010/main" val="5270922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alpha describes is the distribution of mutational effects. When a mutation occurs, it has some effect on the phenotype which is randomly sampled from a normal distribution centered around 0. Alpha describes the standard deviation of that distribution, so larger alphas result in more variable, but also larger mutational effects on traits. Hence, alpha provides a description of the mutational variance of traits, which is the </a:t>
            </a:r>
            <a:r>
              <a:rPr lang="en-US" dirty="0" err="1"/>
              <a:t>Va</a:t>
            </a:r>
            <a:r>
              <a:rPr lang="en-US" dirty="0"/>
              <a:t> that enters the population each generation via mutation. Now knowing this, lets have a look at what increasing alpha means for adaptation.</a:t>
            </a:r>
          </a:p>
        </p:txBody>
      </p:sp>
      <p:sp>
        <p:nvSpPr>
          <p:cNvPr id="4" name="Slide Number Placeholder 3"/>
          <p:cNvSpPr>
            <a:spLocks noGrp="1"/>
          </p:cNvSpPr>
          <p:nvPr>
            <p:ph type="sldNum" sz="quarter" idx="5"/>
          </p:nvPr>
        </p:nvSpPr>
        <p:spPr/>
        <p:txBody>
          <a:bodyPr/>
          <a:lstStyle/>
          <a:p>
            <a:fld id="{919F6B0B-6323-456F-A942-FCFD43E8C7B3}" type="slidenum">
              <a:rPr lang="en-AU" smtClean="0"/>
              <a:t>28</a:t>
            </a:fld>
            <a:endParaRPr lang="en-AU"/>
          </a:p>
        </p:txBody>
      </p:sp>
    </p:spTree>
    <p:extLst>
      <p:ext uri="{BB962C8B-B14F-4D97-AF65-F5344CB8AC3E}">
        <p14:creationId xmlns:p14="http://schemas.microsoft.com/office/powerpoint/2010/main" val="1889732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Additive effect size variance was strongly correlated with adaptive success: 36.12% of models with low alphas reached the adapted space, versus 2.29% of medium-alpha populations, and 0.19% of high alpha populations. However, additive effect size had considerably different effects on Gaussian versus House-of-Cards models.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29</a:t>
            </a:fld>
            <a:endParaRPr lang="en-AU"/>
          </a:p>
        </p:txBody>
      </p:sp>
    </p:spTree>
    <p:extLst>
      <p:ext uri="{BB962C8B-B14F-4D97-AF65-F5344CB8AC3E}">
        <p14:creationId xmlns:p14="http://schemas.microsoft.com/office/powerpoint/2010/main" val="3709286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As intuitive as it is to focus on the ability of populations to adapt to new situations, populations are seldom perfectly adapted. Phenotypes are rarely optimal, populations decline, and extinctions are commonplace. It seems unlikely that populations would ever be able to perfectly match their phenotypic optimum.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a:t>
            </a:fld>
            <a:endParaRPr lang="en-AU"/>
          </a:p>
        </p:txBody>
      </p:sp>
    </p:spTree>
    <p:extLst>
      <p:ext uri="{BB962C8B-B14F-4D97-AF65-F5344CB8AC3E}">
        <p14:creationId xmlns:p14="http://schemas.microsoft.com/office/powerpoint/2010/main" val="31559034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Under House-of-Cards, where mutation is weak and selection is strong, populations tend to be more robust to increases in mutational variance, whereas under Gaussian models, populations are more susceptible to increases in alpha.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30</a:t>
            </a:fld>
            <a:endParaRPr lang="en-AU"/>
          </a:p>
        </p:txBody>
      </p:sp>
    </p:spTree>
    <p:extLst>
      <p:ext uri="{BB962C8B-B14F-4D97-AF65-F5344CB8AC3E}">
        <p14:creationId xmlns:p14="http://schemas.microsoft.com/office/powerpoint/2010/main" val="41160471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Variance followed a similar pattern – House-of-Cards models had lower </a:t>
            </a:r>
            <a:r>
              <a:rPr lang="en-AU" baseline="0" dirty="0"/>
              <a:t>V</a:t>
            </a:r>
            <a:r>
              <a:rPr lang="en-AU" baseline="-25000" dirty="0"/>
              <a:t>A</a:t>
            </a:r>
            <a:r>
              <a:rPr lang="en-AU" baseline="0" dirty="0"/>
              <a:t> than Gaussian populations, and maintained that with increased mutation rates</a:t>
            </a:r>
            <a:r>
              <a:rPr lang="en-AU" dirty="0"/>
              <a:t>. Given that V</a:t>
            </a:r>
            <a:r>
              <a:rPr lang="en-AU" baseline="-25000" dirty="0"/>
              <a:t>A</a:t>
            </a:r>
            <a:r>
              <a:rPr lang="en-AU" baseline="0" dirty="0"/>
              <a:t> is expected to inhibit </a:t>
            </a:r>
            <a:r>
              <a:rPr lang="en-AU" baseline="0" dirty="0" err="1"/>
              <a:t>adaptedness</a:t>
            </a:r>
            <a:r>
              <a:rPr lang="en-AU" baseline="0" dirty="0"/>
              <a:t>, the ability to hover around an optimum, this is expected.</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31</a:t>
            </a:fld>
            <a:endParaRPr lang="en-AU"/>
          </a:p>
        </p:txBody>
      </p:sp>
    </p:spTree>
    <p:extLst>
      <p:ext uri="{BB962C8B-B14F-4D97-AF65-F5344CB8AC3E}">
        <p14:creationId xmlns:p14="http://schemas.microsoft.com/office/powerpoint/2010/main" val="9080663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One way to visualise this is via the movement of molecules – Gaussian models are hot, erratically moving around the optimum with increasing mutational variability, whereas House of Cards models are colder and less motile. Strong selection allows for deleterious mutations to be efficiently purged, without large numbers of new mutations coming in to swamp the population.</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32</a:t>
            </a:fld>
            <a:endParaRPr lang="en-AU"/>
          </a:p>
        </p:txBody>
      </p:sp>
    </p:spTree>
    <p:extLst>
      <p:ext uri="{BB962C8B-B14F-4D97-AF65-F5344CB8AC3E}">
        <p14:creationId xmlns:p14="http://schemas.microsoft.com/office/powerpoint/2010/main" val="36721203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So now that I knew Gaussian</a:t>
            </a:r>
            <a:r>
              <a:rPr lang="en-AU" sz="1200" kern="1200" baseline="0" dirty="0">
                <a:solidFill>
                  <a:schemeClr val="tx1"/>
                </a:solidFill>
                <a:effectLst/>
                <a:latin typeface="+mn-lt"/>
                <a:ea typeface="+mn-ea"/>
                <a:cs typeface="+mn-cs"/>
              </a:rPr>
              <a:t> models responded differently to increasing mutational variance than House-of-Cards models, I wanted to find what was mediating this difference.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33</a:t>
            </a:fld>
            <a:endParaRPr lang="en-AU"/>
          </a:p>
        </p:txBody>
      </p:sp>
    </p:spTree>
    <p:extLst>
      <p:ext uri="{BB962C8B-B14F-4D97-AF65-F5344CB8AC3E}">
        <p14:creationId xmlns:p14="http://schemas.microsoft.com/office/powerpoint/2010/main" val="591524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looked at the distributions of allelic effects underpinning each model. This is the realised distribution of alleles segregating in the population. Under neutrality, this looks very similar to the distribution of mutations in general, as shown here. However, stabilising selection can influence this distribution by selecting against large effect alleles (point to ends of distribution) that drive populations away from the optimum.</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19F6B0B-6323-456F-A942-FCFD43E8C7B3}" type="slidenum">
              <a:rPr lang="en-AU" smtClean="0"/>
              <a:t>34</a:t>
            </a:fld>
            <a:endParaRPr lang="en-AU"/>
          </a:p>
        </p:txBody>
      </p:sp>
    </p:spTree>
    <p:extLst>
      <p:ext uri="{BB962C8B-B14F-4D97-AF65-F5344CB8AC3E}">
        <p14:creationId xmlns:p14="http://schemas.microsoft.com/office/powerpoint/2010/main" val="29600168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 found distributions of allelic effects mirrored the impact of each model and mutational variance treatment on distance to the optimum. This figure shows the distributions of alleles across both models, with Gaussian models in general appearing more leptokurtic than House-of-Cards models at higher alpha values. In House-of-Cards models, there were no significant differences between distributions, whereas Gaussian models tended to reflect their alpha values, with higher alpha resulting in a more leptokurtic curve. This means that large effect alleles are more likely to be segregating in Gaussian populations than House-of-Cards populations.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35</a:t>
            </a:fld>
            <a:endParaRPr lang="en-AU"/>
          </a:p>
        </p:txBody>
      </p:sp>
    </p:spTree>
    <p:extLst>
      <p:ext uri="{BB962C8B-B14F-4D97-AF65-F5344CB8AC3E}">
        <p14:creationId xmlns:p14="http://schemas.microsoft.com/office/powerpoint/2010/main" val="26281219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From this, we can say that House-of-Cards models deal</a:t>
            </a:r>
            <a:r>
              <a:rPr lang="en-AU" sz="1200" kern="1200" baseline="0" dirty="0">
                <a:solidFill>
                  <a:schemeClr val="tx1"/>
                </a:solidFill>
                <a:effectLst/>
                <a:latin typeface="+mn-lt"/>
                <a:ea typeface="+mn-ea"/>
                <a:cs typeface="+mn-cs"/>
              </a:rPr>
              <a:t> with deleterious alleles differently to Gaussian models. </a:t>
            </a:r>
            <a:r>
              <a:rPr lang="en-AU" sz="1200" kern="1200" dirty="0">
                <a:solidFill>
                  <a:schemeClr val="tx1"/>
                </a:solidFill>
                <a:effectLst/>
                <a:latin typeface="+mn-lt"/>
                <a:ea typeface="+mn-ea"/>
                <a:cs typeface="+mn-cs"/>
              </a:rPr>
              <a:t>The strong selection – low</a:t>
            </a:r>
            <a:r>
              <a:rPr lang="en-AU" sz="1200" kern="1200" baseline="0" dirty="0">
                <a:solidFill>
                  <a:schemeClr val="tx1"/>
                </a:solidFill>
                <a:effectLst/>
                <a:latin typeface="+mn-lt"/>
                <a:ea typeface="+mn-ea"/>
                <a:cs typeface="+mn-cs"/>
              </a:rPr>
              <a:t> mutation combo </a:t>
            </a:r>
            <a:r>
              <a:rPr lang="en-AU" sz="1200" kern="1200" dirty="0">
                <a:solidFill>
                  <a:schemeClr val="tx1"/>
                </a:solidFill>
                <a:effectLst/>
                <a:latin typeface="+mn-lt"/>
                <a:ea typeface="+mn-ea"/>
                <a:cs typeface="+mn-cs"/>
              </a:rPr>
              <a:t>leads to efficient removal of deleterious alleles that drag populations away from the optimum. </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36</a:t>
            </a:fld>
            <a:endParaRPr lang="en-AU"/>
          </a:p>
        </p:txBody>
      </p:sp>
    </p:spTree>
    <p:extLst>
      <p:ext uri="{BB962C8B-B14F-4D97-AF65-F5344CB8AC3E}">
        <p14:creationId xmlns:p14="http://schemas.microsoft.com/office/powerpoint/2010/main" val="27734704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Under Gaussian models, selection is less able to reign in these effects, so fluctuations away from the optimum are more likely as mutations pile up.</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37</a:t>
            </a:fld>
            <a:endParaRPr lang="en-AU"/>
          </a:p>
        </p:txBody>
      </p:sp>
    </p:spTree>
    <p:extLst>
      <p:ext uri="{BB962C8B-B14F-4D97-AF65-F5344CB8AC3E}">
        <p14:creationId xmlns:p14="http://schemas.microsoft.com/office/powerpoint/2010/main" val="9426579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Now you might ask why this matters. These findings provide expectations for where certain mutation-selection balances could flourish.</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38</a:t>
            </a:fld>
            <a:endParaRPr lang="en-AU"/>
          </a:p>
        </p:txBody>
      </p:sp>
    </p:spTree>
    <p:extLst>
      <p:ext uri="{BB962C8B-B14F-4D97-AF65-F5344CB8AC3E}">
        <p14:creationId xmlns:p14="http://schemas.microsoft.com/office/powerpoint/2010/main" val="16388972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environments</a:t>
            </a:r>
            <a:r>
              <a:rPr lang="en-AU" sz="1200" kern="1200" baseline="0" dirty="0">
                <a:solidFill>
                  <a:schemeClr val="tx1"/>
                </a:solidFill>
                <a:effectLst/>
                <a:latin typeface="+mn-lt"/>
                <a:ea typeface="+mn-ea"/>
                <a:cs typeface="+mn-cs"/>
              </a:rPr>
              <a:t> where spatial or temporal</a:t>
            </a:r>
            <a:r>
              <a:rPr lang="en-AU" sz="1200" kern="1200" dirty="0">
                <a:solidFill>
                  <a:schemeClr val="tx1"/>
                </a:solidFill>
                <a:effectLst/>
                <a:latin typeface="+mn-lt"/>
                <a:ea typeface="+mn-ea"/>
                <a:cs typeface="+mn-cs"/>
              </a:rPr>
              <a:t> change is rare, House-of-Cards models should be favoured: the increased environmental stability favours stronger adherence to the optimum over time, and so in the trade-off between adaptability and </a:t>
            </a:r>
            <a:r>
              <a:rPr lang="en-AU" sz="1200" kern="1200" dirty="0" err="1">
                <a:solidFill>
                  <a:schemeClr val="tx1"/>
                </a:solidFill>
                <a:effectLst/>
                <a:latin typeface="+mn-lt"/>
                <a:ea typeface="+mn-ea"/>
                <a:cs typeface="+mn-cs"/>
              </a:rPr>
              <a:t>adaptedness</a:t>
            </a:r>
            <a:r>
              <a:rPr lang="en-AU" sz="1200" kern="1200" dirty="0">
                <a:solidFill>
                  <a:schemeClr val="tx1"/>
                </a:solidFill>
                <a:effectLst/>
                <a:latin typeface="+mn-lt"/>
                <a:ea typeface="+mn-ea"/>
                <a:cs typeface="+mn-cs"/>
              </a:rPr>
              <a:t>, </a:t>
            </a:r>
            <a:r>
              <a:rPr lang="en-AU" sz="1200" kern="1200" dirty="0" err="1">
                <a:solidFill>
                  <a:schemeClr val="tx1"/>
                </a:solidFill>
                <a:effectLst/>
                <a:latin typeface="+mn-lt"/>
                <a:ea typeface="+mn-ea"/>
                <a:cs typeface="+mn-cs"/>
              </a:rPr>
              <a:t>adaptedness</a:t>
            </a:r>
            <a:r>
              <a:rPr lang="en-AU" sz="1200" kern="1200" dirty="0">
                <a:solidFill>
                  <a:schemeClr val="tx1"/>
                </a:solidFill>
                <a:effectLst/>
                <a:latin typeface="+mn-lt"/>
                <a:ea typeface="+mn-ea"/>
                <a:cs typeface="+mn-cs"/>
              </a:rPr>
              <a:t> comes out on top.</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39</a:t>
            </a:fld>
            <a:endParaRPr lang="en-AU"/>
          </a:p>
        </p:txBody>
      </p:sp>
    </p:spTree>
    <p:extLst>
      <p:ext uri="{BB962C8B-B14F-4D97-AF65-F5344CB8AC3E}">
        <p14:creationId xmlns:p14="http://schemas.microsoft.com/office/powerpoint/2010/main" val="3514336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This leads us to the concept of maladaptation, where populations maintain a stable phenotype some distance away from a phenotypic optimum. For example, here a population hovers around an optimum described by two polygenic traits, with selection keeping it </a:t>
            </a:r>
            <a:r>
              <a:rPr lang="en-AU" sz="1200" kern="1200">
                <a:solidFill>
                  <a:schemeClr val="tx1"/>
                </a:solidFill>
                <a:effectLst/>
                <a:latin typeface="+mn-lt"/>
                <a:ea typeface="+mn-ea"/>
                <a:cs typeface="+mn-cs"/>
              </a:rPr>
              <a:t>from floating </a:t>
            </a:r>
            <a:r>
              <a:rPr lang="en-AU" sz="1200" kern="1200" dirty="0">
                <a:solidFill>
                  <a:schemeClr val="tx1"/>
                </a:solidFill>
                <a:effectLst/>
                <a:latin typeface="+mn-lt"/>
                <a:ea typeface="+mn-ea"/>
                <a:cs typeface="+mn-cs"/>
              </a:rPr>
              <a:t>too far away.</a:t>
            </a:r>
            <a:r>
              <a:rPr lang="en-AU" sz="1200" kern="1200" baseline="0" dirty="0">
                <a:solidFill>
                  <a:schemeClr val="tx1"/>
                </a:solidFill>
                <a:effectLst/>
                <a:latin typeface="+mn-lt"/>
                <a:ea typeface="+mn-ea"/>
                <a:cs typeface="+mn-cs"/>
              </a:rPr>
              <a:t> However, </a:t>
            </a:r>
            <a:r>
              <a:rPr lang="en-AU" sz="1200" kern="1200" dirty="0">
                <a:solidFill>
                  <a:schemeClr val="tx1"/>
                </a:solidFill>
                <a:effectLst/>
                <a:latin typeface="+mn-lt"/>
                <a:ea typeface="+mn-ea"/>
                <a:cs typeface="+mn-cs"/>
              </a:rPr>
              <a:t>new mutation, and genetic drift keep the population from being precisely at the optimum.</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4</a:t>
            </a:fld>
            <a:endParaRPr lang="en-AU"/>
          </a:p>
        </p:txBody>
      </p:sp>
    </p:spTree>
    <p:extLst>
      <p:ext uri="{BB962C8B-B14F-4D97-AF65-F5344CB8AC3E}">
        <p14:creationId xmlns:p14="http://schemas.microsoft.com/office/powerpoint/2010/main" val="5687593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heterogeneous environments, Gaussian models should be favoured: increased mutation rates allow for a broader exploration of the phenotype space, and over time those explorations might become adaptive – as seen here, with</a:t>
            </a:r>
            <a:r>
              <a:rPr lang="en-AU" sz="1200" kern="1200" baseline="0" dirty="0">
                <a:solidFill>
                  <a:schemeClr val="tx1"/>
                </a:solidFill>
                <a:effectLst/>
                <a:latin typeface="+mn-lt"/>
                <a:ea typeface="+mn-ea"/>
                <a:cs typeface="+mn-cs"/>
              </a:rPr>
              <a:t> the future optima, shown in orange, being closer to current levels of variation</a:t>
            </a:r>
            <a:r>
              <a:rPr lang="en-AU"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919F6B0B-6323-456F-A942-FCFD43E8C7B3}" type="slidenum">
              <a:rPr lang="en-AU" smtClean="0"/>
              <a:t>40</a:t>
            </a:fld>
            <a:endParaRPr lang="en-AU"/>
          </a:p>
        </p:txBody>
      </p:sp>
    </p:spTree>
    <p:extLst>
      <p:ext uri="{BB962C8B-B14F-4D97-AF65-F5344CB8AC3E}">
        <p14:creationId xmlns:p14="http://schemas.microsoft.com/office/powerpoint/2010/main" val="24856599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There’s a lot of potential for this methodology and clearly a lot more to understand in terms of how genetic architectures, mutation, and selection interact to </a:t>
            </a:r>
            <a:r>
              <a:rPr lang="en-AU" baseline="0" dirty="0"/>
              <a:t>influence adaptation. </a:t>
            </a:r>
            <a:r>
              <a:rPr lang="en-AU" sz="1200" kern="1200" dirty="0">
                <a:solidFill>
                  <a:schemeClr val="tx1"/>
                </a:solidFill>
                <a:effectLst/>
                <a:latin typeface="+mn-lt"/>
                <a:ea typeface="+mn-ea"/>
                <a:cs typeface="+mn-cs"/>
              </a:rPr>
              <a:t>Future adjustments to models to hone our insights might include population size to assess the effects of drift, fitness differences among traits for more realistic insights into correlated selection, and the number of loci contributing to traits. </a:t>
            </a:r>
            <a:r>
              <a:rPr lang="en-AU" baseline="0" dirty="0"/>
              <a:t>Ultimately, refinement here will allow us to predict genetic architectures of natural populations by matching experimental data with a model in a hypercube sample, giving us extraordinary power into uncovering the true nature of </a:t>
            </a:r>
            <a:r>
              <a:rPr lang="en-AU" baseline="0" dirty="0" err="1"/>
              <a:t>adaptedness</a:t>
            </a:r>
            <a:r>
              <a:rPr lang="en-AU" baseline="0" dirty="0"/>
              <a:t> and adaptability in natural populations. </a:t>
            </a:r>
          </a:p>
        </p:txBody>
      </p:sp>
      <p:sp>
        <p:nvSpPr>
          <p:cNvPr id="4" name="Slide Number Placeholder 3"/>
          <p:cNvSpPr>
            <a:spLocks noGrp="1"/>
          </p:cNvSpPr>
          <p:nvPr>
            <p:ph type="sldNum" sz="quarter" idx="10"/>
          </p:nvPr>
        </p:nvSpPr>
        <p:spPr/>
        <p:txBody>
          <a:bodyPr/>
          <a:lstStyle/>
          <a:p>
            <a:fld id="{919F6B0B-6323-456F-A942-FCFD43E8C7B3}" type="slidenum">
              <a:rPr lang="en-AU" smtClean="0"/>
              <a:t>41</a:t>
            </a:fld>
            <a:endParaRPr lang="en-AU"/>
          </a:p>
        </p:txBody>
      </p:sp>
    </p:spTree>
    <p:extLst>
      <p:ext uri="{BB962C8B-B14F-4D97-AF65-F5344CB8AC3E}">
        <p14:creationId xmlns:p14="http://schemas.microsoft.com/office/powerpoint/2010/main" val="35602796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9F6B0B-6323-456F-A942-FCFD43E8C7B3}" type="slidenum">
              <a:rPr lang="en-AU" smtClean="0"/>
              <a:t>42</a:t>
            </a:fld>
            <a:endParaRPr lang="en-AU"/>
          </a:p>
        </p:txBody>
      </p:sp>
    </p:spTree>
    <p:extLst>
      <p:ext uri="{BB962C8B-B14F-4D97-AF65-F5344CB8AC3E}">
        <p14:creationId xmlns:p14="http://schemas.microsoft.com/office/powerpoint/2010/main" val="3357349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This behaviour seems common in nature: a 2007 literature review by Estes and Arnold found 64% of the studied populations were maladapted to some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5</a:t>
            </a:fld>
            <a:endParaRPr lang="en-AU"/>
          </a:p>
        </p:txBody>
      </p:sp>
    </p:spTree>
    <p:extLst>
      <p:ext uri="{BB962C8B-B14F-4D97-AF65-F5344CB8AC3E}">
        <p14:creationId xmlns:p14="http://schemas.microsoft.com/office/powerpoint/2010/main" val="3761650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Despite this, maladaptation is rarely studied. Over 4600 papers featuring the keyword ‘adaptation’ were published in Nature research journals in 2019. The keyword ‘maladaptation’ was mentioned in just 45.</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6</a:t>
            </a:fld>
            <a:endParaRPr lang="en-AU"/>
          </a:p>
        </p:txBody>
      </p:sp>
    </p:spTree>
    <p:extLst>
      <p:ext uri="{BB962C8B-B14F-4D97-AF65-F5344CB8AC3E}">
        <p14:creationId xmlns:p14="http://schemas.microsoft.com/office/powerpoint/2010/main" val="11287833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The prevalence of maladaptation in nature questions the essence of evolution: what does it take to be adapted? </a:t>
            </a:r>
          </a:p>
        </p:txBody>
      </p:sp>
      <p:sp>
        <p:nvSpPr>
          <p:cNvPr id="4" name="Slide Number Placeholder 3"/>
          <p:cNvSpPr>
            <a:spLocks noGrp="1"/>
          </p:cNvSpPr>
          <p:nvPr>
            <p:ph type="sldNum" sz="quarter" idx="10"/>
          </p:nvPr>
        </p:nvSpPr>
        <p:spPr/>
        <p:txBody>
          <a:bodyPr/>
          <a:lstStyle/>
          <a:p>
            <a:fld id="{919F6B0B-6323-456F-A942-FCFD43E8C7B3}" type="slidenum">
              <a:rPr lang="en-AU" smtClean="0"/>
              <a:t>7</a:t>
            </a:fld>
            <a:endParaRPr lang="en-AU"/>
          </a:p>
        </p:txBody>
      </p:sp>
    </p:spTree>
    <p:extLst>
      <p:ext uri="{BB962C8B-B14F-4D97-AF65-F5344CB8AC3E}">
        <p14:creationId xmlns:p14="http://schemas.microsoft.com/office/powerpoint/2010/main" val="3109467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Quantitative genetic models attempt to explain adaptation to phenotypic optima using stabilising selection on polygenic traits, where intermediate trait values lead to peak fitness. Here we see the ancestral population, shown in red,</a:t>
            </a:r>
            <a:r>
              <a:rPr lang="en-AU" sz="1200" kern="1200" baseline="0" dirty="0">
                <a:solidFill>
                  <a:schemeClr val="tx1"/>
                </a:solidFill>
                <a:effectLst/>
                <a:latin typeface="+mn-lt"/>
                <a:ea typeface="+mn-ea"/>
                <a:cs typeface="+mn-cs"/>
              </a:rPr>
              <a:t> become less variable as stabilising selection kicks in, narrowing its range of phenotypes until we reach the derived population, in blue.</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8</a:t>
            </a:fld>
            <a:endParaRPr lang="en-AU"/>
          </a:p>
        </p:txBody>
      </p:sp>
    </p:spTree>
    <p:extLst>
      <p:ext uri="{BB962C8B-B14F-4D97-AF65-F5344CB8AC3E}">
        <p14:creationId xmlns:p14="http://schemas.microsoft.com/office/powerpoint/2010/main" val="7583783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Driving adaptation </a:t>
            </a:r>
            <a:r>
              <a:rPr lang="en-AU" sz="1200" kern="1200" baseline="0" dirty="0">
                <a:solidFill>
                  <a:schemeClr val="tx1"/>
                </a:solidFill>
                <a:effectLst/>
                <a:latin typeface="+mn-lt"/>
                <a:ea typeface="+mn-ea"/>
                <a:cs typeface="+mn-cs"/>
              </a:rPr>
              <a:t>is the heritable variability within a population, the </a:t>
            </a:r>
            <a:r>
              <a:rPr lang="en-AU" sz="1200" kern="1200" dirty="0">
                <a:solidFill>
                  <a:schemeClr val="tx1"/>
                </a:solidFill>
                <a:effectLst/>
                <a:latin typeface="+mn-lt"/>
                <a:ea typeface="+mn-ea"/>
                <a:cs typeface="+mn-cs"/>
              </a:rPr>
              <a:t>additive genetic variance of a trait, or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Theory predicts that increased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allows for more rapid responses to selection, because the larger the range of phenotypes in the population, the higher the chance that one of them becomes adaptive after an event spurs on a selective pressure.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9</a:t>
            </a:fld>
            <a:endParaRPr lang="en-AU"/>
          </a:p>
        </p:txBody>
      </p:sp>
    </p:spTree>
    <p:extLst>
      <p:ext uri="{BB962C8B-B14F-4D97-AF65-F5344CB8AC3E}">
        <p14:creationId xmlns:p14="http://schemas.microsoft.com/office/powerpoint/2010/main" val="3783248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19/11/2020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344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19/11/2020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258005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19/11/2020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077441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19/11/2020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915116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6F95A0-2CAD-4E01-AC0E-A1DCC0F7B48B}" type="datetimeFigureOut">
              <a:rPr lang="en-AU" smtClean="0"/>
              <a:t>19/11/2020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266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6F95A0-2CAD-4E01-AC0E-A1DCC0F7B48B}" type="datetimeFigureOut">
              <a:rPr lang="en-AU" smtClean="0"/>
              <a:t>19/11/2020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364106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6F95A0-2CAD-4E01-AC0E-A1DCC0F7B48B}" type="datetimeFigureOut">
              <a:rPr lang="en-AU" smtClean="0"/>
              <a:t>19/11/2020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4272264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6F95A0-2CAD-4E01-AC0E-A1DCC0F7B48B}" type="datetimeFigureOut">
              <a:rPr lang="en-AU" smtClean="0"/>
              <a:t>19/11/2020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14927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C6F95A0-2CAD-4E01-AC0E-A1DCC0F7B48B}" type="datetimeFigureOut">
              <a:rPr lang="en-AU" smtClean="0"/>
              <a:t>19/11/2020</a:t>
            </a:fld>
            <a:endParaRPr lang="en-AU"/>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729828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C6F95A0-2CAD-4E01-AC0E-A1DCC0F7B48B}" type="datetimeFigureOut">
              <a:rPr lang="en-AU" smtClean="0"/>
              <a:t>19/11/2020</a:t>
            </a:fld>
            <a:endParaRPr lang="en-AU"/>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AU"/>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B2B558C-7B4B-472C-AE33-957F37D1C8B7}" type="slidenum">
              <a:rPr lang="en-AU" smtClean="0"/>
              <a:t>‹#›</a:t>
            </a:fld>
            <a:endParaRPr lang="en-AU"/>
          </a:p>
        </p:txBody>
      </p:sp>
    </p:spTree>
    <p:extLst>
      <p:ext uri="{BB962C8B-B14F-4D97-AF65-F5344CB8AC3E}">
        <p14:creationId xmlns:p14="http://schemas.microsoft.com/office/powerpoint/2010/main" val="2917486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6F95A0-2CAD-4E01-AC0E-A1DCC0F7B48B}" type="datetimeFigureOut">
              <a:rPr lang="en-AU" smtClean="0"/>
              <a:t>19/11/2020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795835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C6F95A0-2CAD-4E01-AC0E-A1DCC0F7B48B}" type="datetimeFigureOut">
              <a:rPr lang="en-AU" smtClean="0"/>
              <a:t>19/11/2020</a:t>
            </a:fld>
            <a:endParaRPr lang="en-AU"/>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AU"/>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B2B558C-7B4B-472C-AE33-957F37D1C8B7}" type="slidenum">
              <a:rPr lang="en-AU" smtClean="0"/>
              <a:t>‹#›</a:t>
            </a:fld>
            <a:endParaRPr lang="en-AU"/>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37293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commons.wikimedia.org/wiki/File:Charles_Darwin_by_G._Richmond.jpg" TargetMode="External"/><Relationship Id="rId2" Type="http://schemas.openxmlformats.org/officeDocument/2006/relationships/hyperlink" Target="https://commons.wikimedia.org/wiki/File:Darwin%27s_finches_by_Gould.jpg" TargetMode="External"/><Relationship Id="rId1" Type="http://schemas.openxmlformats.org/officeDocument/2006/relationships/slideLayout" Target="../slideLayouts/slideLayout2.xml"/><Relationship Id="rId4" Type="http://schemas.openxmlformats.org/officeDocument/2006/relationships/hyperlink" Target="https://commons.wikimedia.org/wiki/File:Selectiontypes-n0_images_(vector).sv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a:solidFill>
                  <a:schemeClr val="tx1">
                    <a:lumMod val="65000"/>
                    <a:lumOff val="35000"/>
                  </a:schemeClr>
                </a:solidFill>
              </a:rPr>
              <a:t>High mutational variance creates maladaptation around a phenotypic optimum</a:t>
            </a:r>
          </a:p>
        </p:txBody>
      </p:sp>
      <p:sp>
        <p:nvSpPr>
          <p:cNvPr id="3" name="Subtitle 2"/>
          <p:cNvSpPr>
            <a:spLocks noGrp="1"/>
          </p:cNvSpPr>
          <p:nvPr>
            <p:ph type="subTitle" idx="1"/>
          </p:nvPr>
        </p:nvSpPr>
        <p:spPr/>
        <p:txBody>
          <a:bodyPr/>
          <a:lstStyle/>
          <a:p>
            <a:r>
              <a:rPr lang="en-AU" dirty="0"/>
              <a:t>Nick O’Brien</a:t>
            </a:r>
          </a:p>
        </p:txBody>
      </p:sp>
    </p:spTree>
    <p:extLst>
      <p:ext uri="{BB962C8B-B14F-4D97-AF65-F5344CB8AC3E}">
        <p14:creationId xmlns:p14="http://schemas.microsoft.com/office/powerpoint/2010/main" val="885538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786168"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flipH="1">
            <a:off x="767119"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881418" y="1841500"/>
            <a:ext cx="4533900" cy="3314700"/>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Freeform 17"/>
          <p:cNvSpPr/>
          <p:nvPr/>
        </p:nvSpPr>
        <p:spPr>
          <a:xfrm flipV="1">
            <a:off x="881418" y="1841500"/>
            <a:ext cx="4533900" cy="1829748"/>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TextBox 19"/>
          <p:cNvSpPr txBox="1"/>
          <p:nvPr/>
        </p:nvSpPr>
        <p:spPr>
          <a:xfrm>
            <a:off x="3441700" y="1303599"/>
            <a:ext cx="2654300" cy="523220"/>
          </a:xfrm>
          <a:prstGeom prst="rect">
            <a:avLst/>
          </a:prstGeom>
          <a:noFill/>
        </p:spPr>
        <p:txBody>
          <a:bodyPr wrap="square" rtlCol="0">
            <a:spAutoFit/>
          </a:bodyPr>
          <a:lstStyle/>
          <a:p>
            <a:r>
              <a:rPr lang="en-AU" sz="2800" dirty="0">
                <a:solidFill>
                  <a:srgbClr val="92D050"/>
                </a:solidFill>
              </a:rPr>
              <a:t>Mean fitness</a:t>
            </a:r>
            <a:endParaRPr lang="en-AU" dirty="0">
              <a:solidFill>
                <a:srgbClr val="92D050"/>
              </a:solidFill>
            </a:endParaRPr>
          </a:p>
        </p:txBody>
      </p:sp>
      <p:sp>
        <p:nvSpPr>
          <p:cNvPr id="21" name="TextBox 20"/>
          <p:cNvSpPr txBox="1"/>
          <p:nvPr/>
        </p:nvSpPr>
        <p:spPr>
          <a:xfrm>
            <a:off x="3148368" y="2994547"/>
            <a:ext cx="2654300" cy="523220"/>
          </a:xfrm>
          <a:prstGeom prst="rect">
            <a:avLst/>
          </a:prstGeom>
          <a:noFill/>
        </p:spPr>
        <p:txBody>
          <a:bodyPr wrap="square" rtlCol="0">
            <a:spAutoFit/>
          </a:bodyPr>
          <a:lstStyle/>
          <a:p>
            <a:r>
              <a:rPr lang="en-AU" sz="2800" dirty="0">
                <a:solidFill>
                  <a:schemeClr val="accent1"/>
                </a:solidFill>
              </a:rPr>
              <a:t>Genetic Variance</a:t>
            </a:r>
            <a:endParaRPr lang="en-AU" dirty="0">
              <a:solidFill>
                <a:schemeClr val="accent1"/>
              </a:solidFill>
            </a:endParaRPr>
          </a:p>
        </p:txBody>
      </p:sp>
      <p:sp>
        <p:nvSpPr>
          <p:cNvPr id="22" name="TextBox 21"/>
          <p:cNvSpPr txBox="1"/>
          <p:nvPr/>
        </p:nvSpPr>
        <p:spPr>
          <a:xfrm>
            <a:off x="2405418" y="5446679"/>
            <a:ext cx="1549400" cy="523220"/>
          </a:xfrm>
          <a:prstGeom prst="rect">
            <a:avLst/>
          </a:prstGeom>
          <a:noFill/>
        </p:spPr>
        <p:txBody>
          <a:bodyPr wrap="square" rtlCol="0">
            <a:spAutoFit/>
          </a:bodyPr>
          <a:lstStyle/>
          <a:p>
            <a:pPr algn="ctr"/>
            <a:r>
              <a:rPr lang="en-AU" sz="2800" dirty="0"/>
              <a:t>Time</a:t>
            </a:r>
          </a:p>
        </p:txBody>
      </p:sp>
      <p:sp>
        <p:nvSpPr>
          <p:cNvPr id="2" name="TextBox 1">
            <a:extLst>
              <a:ext uri="{FF2B5EF4-FFF2-40B4-BE49-F238E27FC236}">
                <a16:creationId xmlns:a16="http://schemas.microsoft.com/office/drawing/2014/main" id="{CCBD4B92-C342-43E6-BE58-3B7E97A1D735}"/>
              </a:ext>
            </a:extLst>
          </p:cNvPr>
          <p:cNvSpPr txBox="1"/>
          <p:nvPr/>
        </p:nvSpPr>
        <p:spPr>
          <a:xfrm>
            <a:off x="6096000" y="2347809"/>
            <a:ext cx="5985680" cy="1323439"/>
          </a:xfrm>
          <a:prstGeom prst="rect">
            <a:avLst/>
          </a:prstGeom>
          <a:noFill/>
        </p:spPr>
        <p:txBody>
          <a:bodyPr wrap="square" rtlCol="0">
            <a:spAutoFit/>
          </a:bodyPr>
          <a:lstStyle/>
          <a:p>
            <a:pPr algn="ctr"/>
            <a:r>
              <a:rPr lang="en-US" sz="4000" dirty="0"/>
              <a:t>V</a:t>
            </a:r>
            <a:r>
              <a:rPr lang="en-US" sz="4000" baseline="-25000" dirty="0"/>
              <a:t>A</a:t>
            </a:r>
            <a:r>
              <a:rPr lang="en-US" sz="4000" dirty="0"/>
              <a:t> is </a:t>
            </a:r>
            <a:r>
              <a:rPr lang="en-US" sz="4000" b="1" dirty="0">
                <a:solidFill>
                  <a:schemeClr val="accent1"/>
                </a:solidFill>
              </a:rPr>
              <a:t>depleted</a:t>
            </a:r>
            <a:r>
              <a:rPr lang="en-US" sz="4000" dirty="0"/>
              <a:t> during adaptation.</a:t>
            </a:r>
          </a:p>
        </p:txBody>
      </p:sp>
    </p:spTree>
    <p:extLst>
      <p:ext uri="{BB962C8B-B14F-4D97-AF65-F5344CB8AC3E}">
        <p14:creationId xmlns:p14="http://schemas.microsoft.com/office/powerpoint/2010/main" val="1595347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77174" y="1387797"/>
            <a:ext cx="5017443" cy="3477875"/>
          </a:xfrm>
          <a:prstGeom prst="rect">
            <a:avLst/>
          </a:prstGeom>
          <a:noFill/>
        </p:spPr>
        <p:txBody>
          <a:bodyPr wrap="square" rtlCol="0">
            <a:spAutoFit/>
          </a:bodyPr>
          <a:lstStyle/>
          <a:p>
            <a:pPr algn="ctr"/>
            <a:r>
              <a:rPr lang="en-AU" sz="4400" dirty="0">
                <a:solidFill>
                  <a:schemeClr val="tx1">
                    <a:lumMod val="65000"/>
                    <a:lumOff val="35000"/>
                  </a:schemeClr>
                </a:solidFill>
              </a:rPr>
              <a:t>High V</a:t>
            </a:r>
            <a:r>
              <a:rPr lang="en-AU" sz="4400" baseline="-25000" dirty="0">
                <a:solidFill>
                  <a:schemeClr val="tx1">
                    <a:lumMod val="65000"/>
                    <a:lumOff val="35000"/>
                  </a:schemeClr>
                </a:solidFill>
              </a:rPr>
              <a:t>A</a:t>
            </a:r>
            <a:r>
              <a:rPr lang="en-AU" sz="4400" dirty="0">
                <a:solidFill>
                  <a:schemeClr val="tx1">
                    <a:lumMod val="65000"/>
                    <a:lumOff val="35000"/>
                  </a:schemeClr>
                </a:solidFill>
              </a:rPr>
              <a:t> needed to </a:t>
            </a:r>
            <a:r>
              <a:rPr lang="en-AU" sz="4400" b="1" dirty="0">
                <a:solidFill>
                  <a:schemeClr val="accent1"/>
                </a:solidFill>
              </a:rPr>
              <a:t>adapt</a:t>
            </a:r>
            <a:r>
              <a:rPr lang="en-AU" sz="4400" dirty="0">
                <a:solidFill>
                  <a:schemeClr val="tx1">
                    <a:lumMod val="65000"/>
                    <a:lumOff val="35000"/>
                  </a:schemeClr>
                </a:solidFill>
              </a:rPr>
              <a:t>.</a:t>
            </a:r>
          </a:p>
          <a:p>
            <a:pPr algn="ctr"/>
            <a:endParaRPr lang="en-AU" sz="4400" dirty="0">
              <a:solidFill>
                <a:schemeClr val="tx1">
                  <a:lumMod val="65000"/>
                  <a:lumOff val="35000"/>
                </a:schemeClr>
              </a:solidFill>
            </a:endParaRPr>
          </a:p>
          <a:p>
            <a:pPr algn="ctr"/>
            <a:r>
              <a:rPr lang="en-AU" sz="4400" dirty="0">
                <a:solidFill>
                  <a:schemeClr val="tx1">
                    <a:lumMod val="65000"/>
                    <a:lumOff val="35000"/>
                  </a:schemeClr>
                </a:solidFill>
              </a:rPr>
              <a:t>Low V</a:t>
            </a:r>
            <a:r>
              <a:rPr lang="en-AU" sz="4400" baseline="-25000" dirty="0">
                <a:solidFill>
                  <a:schemeClr val="tx1">
                    <a:lumMod val="65000"/>
                    <a:lumOff val="35000"/>
                  </a:schemeClr>
                </a:solidFill>
              </a:rPr>
              <a:t>A</a:t>
            </a:r>
            <a:r>
              <a:rPr lang="en-AU" sz="4400" dirty="0">
                <a:solidFill>
                  <a:schemeClr val="tx1">
                    <a:lumMod val="65000"/>
                    <a:lumOff val="35000"/>
                  </a:schemeClr>
                </a:solidFill>
              </a:rPr>
              <a:t> needed to </a:t>
            </a:r>
            <a:r>
              <a:rPr lang="en-AU" sz="4400" b="1" dirty="0">
                <a:solidFill>
                  <a:schemeClr val="bg2">
                    <a:lumMod val="90000"/>
                  </a:schemeClr>
                </a:solidFill>
              </a:rPr>
              <a:t>remain adapted</a:t>
            </a:r>
            <a:r>
              <a:rPr lang="en-AU" sz="4400" dirty="0">
                <a:solidFill>
                  <a:schemeClr val="tx1">
                    <a:lumMod val="65000"/>
                    <a:lumOff val="35000"/>
                  </a:schemeClr>
                </a:solidFill>
              </a:rPr>
              <a:t>.</a:t>
            </a:r>
          </a:p>
        </p:txBody>
      </p:sp>
      <p:sp>
        <p:nvSpPr>
          <p:cNvPr id="3"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Oval 20">
            <a:extLst>
              <a:ext uri="{FF2B5EF4-FFF2-40B4-BE49-F238E27FC236}">
                <a16:creationId xmlns:a16="http://schemas.microsoft.com/office/drawing/2014/main" id="{3A003A5C-7938-4920-B634-5DE9B20BF0FF}"/>
              </a:ext>
            </a:extLst>
          </p:cNvPr>
          <p:cNvSpPr/>
          <p:nvPr/>
        </p:nvSpPr>
        <p:spPr>
          <a:xfrm rot="20386799">
            <a:off x="4234299" y="2731397"/>
            <a:ext cx="202435" cy="202435"/>
          </a:xfrm>
          <a:prstGeom prst="ellipse">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530228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66667E-6 4.81481E-6 L 0.17083 -0.12014 " pathEditMode="relative" rAng="0" ptsTypes="AA">
                                      <p:cBhvr>
                                        <p:cTn id="6" dur="2000" fill="hold"/>
                                        <p:tgtEl>
                                          <p:spTgt spid="18"/>
                                        </p:tgtEl>
                                        <p:attrNameLst>
                                          <p:attrName>ppt_x</p:attrName>
                                          <p:attrName>ppt_y</p:attrName>
                                        </p:attrNameLst>
                                      </p:cBhvr>
                                      <p:rCtr x="8542" y="-6019"/>
                                    </p:animMotion>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8"/>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grpId="1" nodeType="clickEffect">
                                  <p:stCondLst>
                                    <p:cond delay="0"/>
                                  </p:stCondLst>
                                  <p:childTnLst>
                                    <p:animMotion origin="layout" path="M -0.00091 -0.00185 L -0.00404 -0.11018 L 0.03867 -0.10092 L 0.07461 -0.13611 L 0.12878 -0.05926 L 0.09232 0.03982 L 0.08763 0.1213 L 0.02357 0.04815 " pathEditMode="relative" ptsTypes="AAAAAAAA">
                                      <p:cBhvr>
                                        <p:cTn id="16" dur="2000" fill="hold"/>
                                        <p:tgtEl>
                                          <p:spTgt spid="2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1" grpId="0" animBg="1"/>
      <p:bldP spid="21"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09090" y="1913232"/>
            <a:ext cx="5017443" cy="2123658"/>
          </a:xfrm>
          <a:prstGeom prst="rect">
            <a:avLst/>
          </a:prstGeom>
          <a:noFill/>
        </p:spPr>
        <p:txBody>
          <a:bodyPr wrap="square" rtlCol="0">
            <a:spAutoFit/>
          </a:bodyPr>
          <a:lstStyle/>
          <a:p>
            <a:pPr algn="ctr"/>
            <a:r>
              <a:rPr lang="en-AU" sz="4400" b="1" dirty="0">
                <a:solidFill>
                  <a:schemeClr val="accent1"/>
                </a:solidFill>
              </a:rPr>
              <a:t>Adaptability</a:t>
            </a:r>
            <a:r>
              <a:rPr lang="en-AU" sz="4400" dirty="0">
                <a:solidFill>
                  <a:schemeClr val="accent1"/>
                </a:solidFill>
              </a:rPr>
              <a:t>.</a:t>
            </a:r>
          </a:p>
          <a:p>
            <a:pPr algn="ctr"/>
            <a:endParaRPr lang="en-AU" sz="4400" dirty="0">
              <a:solidFill>
                <a:schemeClr val="tx1">
                  <a:lumMod val="65000"/>
                  <a:lumOff val="35000"/>
                </a:schemeClr>
              </a:solidFill>
            </a:endParaRPr>
          </a:p>
          <a:p>
            <a:pPr algn="ctr"/>
            <a:r>
              <a:rPr lang="en-AU" sz="4400" b="1" dirty="0" err="1">
                <a:solidFill>
                  <a:schemeClr val="bg2">
                    <a:lumMod val="90000"/>
                  </a:schemeClr>
                </a:solidFill>
              </a:rPr>
              <a:t>Adaptedness</a:t>
            </a:r>
            <a:r>
              <a:rPr lang="en-AU" sz="4400" dirty="0">
                <a:solidFill>
                  <a:schemeClr val="bg2">
                    <a:lumMod val="90000"/>
                  </a:schemeClr>
                </a:solidFill>
              </a:rPr>
              <a:t>.</a:t>
            </a:r>
          </a:p>
        </p:txBody>
      </p:sp>
      <p:sp>
        <p:nvSpPr>
          <p:cNvPr id="3"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0" name="Freeform 9"/>
          <p:cNvSpPr/>
          <p:nvPr/>
        </p:nvSpPr>
        <p:spPr>
          <a:xfrm rot="769733">
            <a:off x="3643299" y="1904218"/>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chemeClr val="bg2">
                <a:lumMod val="90000"/>
              </a:schemeClr>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cxnSp>
        <p:nvCxnSpPr>
          <p:cNvPr id="14" name="Straight Arrow Connector 13"/>
          <p:cNvCxnSpPr/>
          <p:nvPr/>
        </p:nvCxnSpPr>
        <p:spPr>
          <a:xfrm flipV="1">
            <a:off x="3133240" y="2832614"/>
            <a:ext cx="1825936" cy="704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87951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580492"/>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1" name="TextBox 10"/>
          <p:cNvSpPr txBox="1"/>
          <p:nvPr/>
        </p:nvSpPr>
        <p:spPr>
          <a:xfrm>
            <a:off x="7394473" y="3869177"/>
            <a:ext cx="2774204" cy="646331"/>
          </a:xfrm>
          <a:prstGeom prst="rect">
            <a:avLst/>
          </a:prstGeom>
          <a:noFill/>
        </p:spPr>
        <p:txBody>
          <a:bodyPr wrap="square" rtlCol="0">
            <a:spAutoFit/>
          </a:bodyPr>
          <a:lstStyle/>
          <a:p>
            <a:pPr algn="ctr"/>
            <a:r>
              <a:rPr lang="en-AU" sz="3600" dirty="0">
                <a:solidFill>
                  <a:schemeClr val="tx1">
                    <a:lumMod val="65000"/>
                    <a:lumOff val="35000"/>
                  </a:schemeClr>
                </a:solidFill>
              </a:rPr>
              <a:t>Drift</a:t>
            </a:r>
            <a:endParaRPr lang="en-AU" sz="2400" dirty="0">
              <a:solidFill>
                <a:schemeClr val="tx1">
                  <a:lumMod val="65000"/>
                  <a:lumOff val="35000"/>
                </a:schemeClr>
              </a:solidFill>
            </a:endParaRPr>
          </a:p>
        </p:txBody>
      </p:sp>
      <p:sp>
        <p:nvSpPr>
          <p:cNvPr id="12" name="TextBox 11"/>
          <p:cNvSpPr txBox="1"/>
          <p:nvPr/>
        </p:nvSpPr>
        <p:spPr>
          <a:xfrm>
            <a:off x="8237436" y="3273090"/>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924175"/>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3289332"/>
            <a:ext cx="3862774" cy="1138846"/>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745057"/>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5792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263251"/>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3213963"/>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606934"/>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2972091"/>
            <a:ext cx="3862774" cy="579845"/>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427816"/>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75550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98689" y="2875679"/>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4184347"/>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3577318"/>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3942475"/>
            <a:ext cx="3862774" cy="1053624"/>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2879966"/>
            <a:ext cx="3862774" cy="657079"/>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92707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Genetic variation and diversity</a:t>
            </a:r>
          </a:p>
        </p:txBody>
      </p:sp>
      <p:sp>
        <p:nvSpPr>
          <p:cNvPr id="3" name="Content Placeholder 2"/>
          <p:cNvSpPr>
            <a:spLocks noGrp="1"/>
          </p:cNvSpPr>
          <p:nvPr>
            <p:ph idx="1"/>
          </p:nvPr>
        </p:nvSpPr>
        <p:spPr>
          <a:xfrm>
            <a:off x="1121276" y="3771900"/>
            <a:ext cx="9949449" cy="2238586"/>
          </a:xfrm>
        </p:spPr>
        <p:txBody>
          <a:bodyPr>
            <a:normAutofit/>
          </a:bodyPr>
          <a:lstStyle/>
          <a:p>
            <a:endParaRPr lang="en-AU" sz="4000" dirty="0"/>
          </a:p>
          <a:p>
            <a:r>
              <a:rPr lang="en-AU" sz="4000" dirty="0">
                <a:solidFill>
                  <a:schemeClr val="accent1"/>
                </a:solidFill>
              </a:rPr>
              <a:t>Genetic architecture </a:t>
            </a:r>
            <a:r>
              <a:rPr lang="en-AU" sz="4000" dirty="0">
                <a:solidFill>
                  <a:schemeClr val="tx1">
                    <a:lumMod val="65000"/>
                    <a:lumOff val="35000"/>
                  </a:schemeClr>
                </a:solidFill>
              </a:rPr>
              <a:t>gives a summary of the genetic makeup of a trait.</a:t>
            </a:r>
          </a:p>
        </p:txBody>
      </p:sp>
      <p:sp>
        <p:nvSpPr>
          <p:cNvPr id="4" name="Rectangle 3">
            <a:extLst>
              <a:ext uri="{FF2B5EF4-FFF2-40B4-BE49-F238E27FC236}">
                <a16:creationId xmlns:a16="http://schemas.microsoft.com/office/drawing/2014/main" id="{B27EB906-9F9C-734B-AA3E-040EB404633B}"/>
              </a:ext>
            </a:extLst>
          </p:cNvPr>
          <p:cNvSpPr/>
          <p:nvPr/>
        </p:nvSpPr>
        <p:spPr>
          <a:xfrm>
            <a:off x="3842695" y="2644170"/>
            <a:ext cx="4506610" cy="1569660"/>
          </a:xfrm>
          <a:prstGeom prst="rect">
            <a:avLst/>
          </a:prstGeom>
        </p:spPr>
        <p:txBody>
          <a:bodyPr wrap="square">
            <a:spAutoFit/>
          </a:bodyPr>
          <a:lstStyle/>
          <a:p>
            <a:r>
              <a:rPr lang="en-AU" sz="9600" dirty="0"/>
              <a:t>P = </a:t>
            </a:r>
            <a:r>
              <a:rPr lang="en-AU" sz="9600" dirty="0">
                <a:solidFill>
                  <a:schemeClr val="accent1"/>
                </a:solidFill>
              </a:rPr>
              <a:t>G</a:t>
            </a:r>
            <a:r>
              <a:rPr lang="en-AU" sz="9600" dirty="0"/>
              <a:t> + E</a:t>
            </a:r>
            <a:endParaRPr lang="en-US" sz="9600" dirty="0"/>
          </a:p>
        </p:txBody>
      </p:sp>
    </p:spTree>
    <p:extLst>
      <p:ext uri="{BB962C8B-B14F-4D97-AF65-F5344CB8AC3E}">
        <p14:creationId xmlns:p14="http://schemas.microsoft.com/office/powerpoint/2010/main" val="10997786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7985389" y="2180220"/>
            <a:ext cx="3517402" cy="3517402"/>
          </a:xfrm>
          <a:prstGeom prst="ellipse">
            <a:avLst/>
          </a:prstGeom>
          <a:solidFill>
            <a:schemeClr val="accent6">
              <a:lumMod val="20000"/>
              <a:lumOff val="80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916799" y="2999080"/>
            <a:ext cx="3654582" cy="2431435"/>
          </a:xfrm>
          <a:prstGeom prst="rect">
            <a:avLst/>
          </a:prstGeom>
          <a:noFill/>
          <a:ln>
            <a:noFill/>
          </a:ln>
        </p:spPr>
        <p:txBody>
          <a:bodyPr wrap="square" rtlCol="0">
            <a:spAutoFit/>
          </a:bodyPr>
          <a:lstStyle/>
          <a:p>
            <a:pPr algn="ctr"/>
            <a:r>
              <a:rPr lang="en-US" sz="4000" dirty="0"/>
              <a:t>Trait </a:t>
            </a:r>
          </a:p>
          <a:p>
            <a:pPr algn="ctr"/>
            <a:r>
              <a:rPr lang="en-US" sz="4000" dirty="0"/>
              <a:t>Phenotype</a:t>
            </a:r>
            <a:br>
              <a:rPr lang="en-US" sz="4000" dirty="0"/>
            </a:br>
            <a:r>
              <a:rPr lang="en-US" sz="7200" dirty="0"/>
              <a:t>P</a:t>
            </a:r>
            <a:endParaRPr lang="en-US" sz="4800" dirty="0"/>
          </a:p>
        </p:txBody>
      </p:sp>
      <p:sp>
        <p:nvSpPr>
          <p:cNvPr id="6" name="TextBox 5"/>
          <p:cNvSpPr txBox="1"/>
          <p:nvPr/>
        </p:nvSpPr>
        <p:spPr>
          <a:xfrm>
            <a:off x="1272186" y="2671918"/>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Number of Genes</a:t>
            </a:r>
          </a:p>
        </p:txBody>
      </p:sp>
      <p:sp>
        <p:nvSpPr>
          <p:cNvPr id="7" name="TextBox 6"/>
          <p:cNvSpPr txBox="1"/>
          <p:nvPr/>
        </p:nvSpPr>
        <p:spPr>
          <a:xfrm>
            <a:off x="1272185" y="3664421"/>
            <a:ext cx="2755933"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Gene location</a:t>
            </a:r>
          </a:p>
        </p:txBody>
      </p:sp>
      <p:sp>
        <p:nvSpPr>
          <p:cNvPr id="8" name="TextBox 7"/>
          <p:cNvSpPr txBox="1"/>
          <p:nvPr/>
        </p:nvSpPr>
        <p:spPr>
          <a:xfrm>
            <a:off x="1272186" y="4639324"/>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b="1" dirty="0"/>
              <a:t>Allelic effects</a:t>
            </a:r>
          </a:p>
        </p:txBody>
      </p:sp>
      <p:cxnSp>
        <p:nvCxnSpPr>
          <p:cNvPr id="14" name="Straight Arrow Connector 13"/>
          <p:cNvCxnSpPr>
            <a:cxnSpLocks/>
            <a:stCxn id="26" idx="2"/>
            <a:endCxn id="8" idx="3"/>
          </p:cNvCxnSpPr>
          <p:nvPr/>
        </p:nvCxnSpPr>
        <p:spPr>
          <a:xfrm flipH="1">
            <a:off x="4060108" y="3938922"/>
            <a:ext cx="786983" cy="962012"/>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a:stCxn id="26" idx="2"/>
            <a:endCxn id="7" idx="3"/>
          </p:cNvCxnSpPr>
          <p:nvPr/>
        </p:nvCxnSpPr>
        <p:spPr>
          <a:xfrm flipH="1" flipV="1">
            <a:off x="4028118" y="3926031"/>
            <a:ext cx="818973" cy="12891"/>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26" idx="2"/>
            <a:endCxn id="6" idx="3"/>
          </p:cNvCxnSpPr>
          <p:nvPr/>
        </p:nvCxnSpPr>
        <p:spPr>
          <a:xfrm flipH="1" flipV="1">
            <a:off x="4060108" y="2933528"/>
            <a:ext cx="786983" cy="1005394"/>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847091" y="2763264"/>
            <a:ext cx="2351315" cy="2351315"/>
          </a:xfrm>
          <a:prstGeom prst="ellipse">
            <a:avLst/>
          </a:prstGeom>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7" name="TextBox 26"/>
          <p:cNvSpPr txBox="1"/>
          <p:nvPr/>
        </p:nvSpPr>
        <p:spPr>
          <a:xfrm>
            <a:off x="5052145" y="3331274"/>
            <a:ext cx="1886858" cy="1661993"/>
          </a:xfrm>
          <a:prstGeom prst="rect">
            <a:avLst/>
          </a:prstGeom>
          <a:noFill/>
        </p:spPr>
        <p:txBody>
          <a:bodyPr wrap="square" rtlCol="0">
            <a:spAutoFit/>
          </a:bodyPr>
          <a:lstStyle/>
          <a:p>
            <a:pPr algn="ctr"/>
            <a:r>
              <a:rPr lang="en-AU" sz="2400" dirty="0"/>
              <a:t>Genetic</a:t>
            </a:r>
          </a:p>
          <a:p>
            <a:pPr algn="ctr"/>
            <a:r>
              <a:rPr lang="en-AU" sz="2400" dirty="0"/>
              <a:t>Architecture</a:t>
            </a:r>
          </a:p>
          <a:p>
            <a:pPr algn="ctr"/>
            <a:r>
              <a:rPr lang="en-AU" sz="5400" dirty="0"/>
              <a:t>G</a:t>
            </a:r>
          </a:p>
        </p:txBody>
      </p:sp>
      <p:cxnSp>
        <p:nvCxnSpPr>
          <p:cNvPr id="12" name="Straight Arrow Connector 11"/>
          <p:cNvCxnSpPr>
            <a:cxnSpLocks/>
            <a:stCxn id="26" idx="6"/>
          </p:cNvCxnSpPr>
          <p:nvPr/>
        </p:nvCxnSpPr>
        <p:spPr>
          <a:xfrm>
            <a:off x="7198406" y="3938922"/>
            <a:ext cx="8125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0FD2E56-127F-A243-BE1F-AD0B1129F0C3}"/>
              </a:ext>
            </a:extLst>
          </p:cNvPr>
          <p:cNvSpPr>
            <a:spLocks noGrp="1"/>
          </p:cNvSpPr>
          <p:nvPr>
            <p:ph type="title"/>
          </p:nvPr>
        </p:nvSpPr>
        <p:spPr/>
        <p:txBody>
          <a:bodyPr/>
          <a:lstStyle/>
          <a:p>
            <a:r>
              <a:rPr lang="en-US" dirty="0"/>
              <a:t>Components of </a:t>
            </a:r>
            <a:r>
              <a:rPr lang="en-US" b="1" dirty="0"/>
              <a:t>G</a:t>
            </a:r>
          </a:p>
        </p:txBody>
      </p:sp>
    </p:spTree>
    <p:extLst>
      <p:ext uri="{BB962C8B-B14F-4D97-AF65-F5344CB8AC3E}">
        <p14:creationId xmlns:p14="http://schemas.microsoft.com/office/powerpoint/2010/main" val="23707739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a:solidFill>
                  <a:schemeClr val="accent1"/>
                </a:solidFill>
              </a:rPr>
              <a:t>What</a:t>
            </a:r>
            <a:r>
              <a:rPr lang="en-AU" sz="4800" dirty="0">
                <a:solidFill>
                  <a:schemeClr val="tx1">
                    <a:lumMod val="65000"/>
                    <a:lumOff val="35000"/>
                  </a:schemeClr>
                </a:solidFill>
              </a:rPr>
              <a:t> does it take to be </a:t>
            </a:r>
            <a:r>
              <a:rPr lang="en-AU" sz="4800" b="1" dirty="0">
                <a:solidFill>
                  <a:schemeClr val="bg2">
                    <a:lumMod val="90000"/>
                  </a:schemeClr>
                </a:solidFill>
              </a:rPr>
              <a:t>adapted</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16057773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90650" y="2644170"/>
            <a:ext cx="9410700" cy="1569660"/>
          </a:xfrm>
          <a:prstGeom prst="rect">
            <a:avLst/>
          </a:prstGeom>
          <a:noFill/>
        </p:spPr>
        <p:txBody>
          <a:bodyPr wrap="square" rtlCol="0">
            <a:spAutoFit/>
          </a:bodyPr>
          <a:lstStyle/>
          <a:p>
            <a:pPr algn="ctr"/>
            <a:r>
              <a:rPr lang="en-AU" sz="4800" dirty="0">
                <a:solidFill>
                  <a:schemeClr val="tx1">
                    <a:lumMod val="65000"/>
                    <a:lumOff val="35000"/>
                  </a:schemeClr>
                </a:solidFill>
              </a:rPr>
              <a:t>Is there a </a:t>
            </a:r>
            <a:r>
              <a:rPr lang="en-AU" sz="4800" b="1" dirty="0">
                <a:solidFill>
                  <a:schemeClr val="accent1"/>
                </a:solidFill>
              </a:rPr>
              <a:t>genetic architecture </a:t>
            </a:r>
            <a:r>
              <a:rPr lang="en-AU" sz="4800" dirty="0">
                <a:solidFill>
                  <a:schemeClr val="tx1">
                    <a:lumMod val="65000"/>
                    <a:lumOff val="35000"/>
                  </a:schemeClr>
                </a:solidFill>
              </a:rPr>
              <a:t>that facilitates </a:t>
            </a:r>
            <a:r>
              <a:rPr lang="en-AU" sz="4800" b="1" dirty="0">
                <a:solidFill>
                  <a:schemeClr val="bg2">
                    <a:lumMod val="90000"/>
                  </a:schemeClr>
                </a:solidFill>
              </a:rPr>
              <a:t>adaptation</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3781821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15151" t="11096" r="17172" b="10340"/>
          <a:stretch/>
        </p:blipFill>
        <p:spPr>
          <a:xfrm>
            <a:off x="7753780" y="2015931"/>
            <a:ext cx="2486526" cy="385349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42746" y="2015931"/>
            <a:ext cx="5106832" cy="3853496"/>
          </a:xfrm>
          <a:prstGeom prst="rect">
            <a:avLst/>
          </a:prstGeom>
        </p:spPr>
      </p:pic>
      <p:sp>
        <p:nvSpPr>
          <p:cNvPr id="6" name="Title 5"/>
          <p:cNvSpPr>
            <a:spLocks noGrp="1"/>
          </p:cNvSpPr>
          <p:nvPr>
            <p:ph type="title"/>
          </p:nvPr>
        </p:nvSpPr>
        <p:spPr/>
        <p:txBody>
          <a:bodyPr/>
          <a:lstStyle/>
          <a:p>
            <a:r>
              <a:rPr lang="en-AU" dirty="0">
                <a:solidFill>
                  <a:schemeClr val="tx1">
                    <a:lumMod val="65000"/>
                    <a:lumOff val="35000"/>
                  </a:schemeClr>
                </a:solidFill>
              </a:rPr>
              <a:t>Adaptation and Genetic Diversity</a:t>
            </a:r>
          </a:p>
        </p:txBody>
      </p:sp>
      <p:sp>
        <p:nvSpPr>
          <p:cNvPr id="8" name="TextBox 7"/>
          <p:cNvSpPr txBox="1"/>
          <p:nvPr/>
        </p:nvSpPr>
        <p:spPr>
          <a:xfrm>
            <a:off x="8020079" y="5869427"/>
            <a:ext cx="2085473" cy="369332"/>
          </a:xfrm>
          <a:prstGeom prst="rect">
            <a:avLst/>
          </a:prstGeom>
          <a:noFill/>
        </p:spPr>
        <p:txBody>
          <a:bodyPr wrap="square" rtlCol="0">
            <a:spAutoFit/>
          </a:bodyPr>
          <a:lstStyle/>
          <a:p>
            <a:pPr algn="ctr"/>
            <a:r>
              <a:rPr lang="en-AU" dirty="0"/>
              <a:t>Darwin</a:t>
            </a:r>
            <a:r>
              <a:rPr lang="en-AU" baseline="30000" dirty="0"/>
              <a:t>2</a:t>
            </a:r>
            <a:endParaRPr lang="en-AU" dirty="0"/>
          </a:p>
        </p:txBody>
      </p:sp>
      <p:sp>
        <p:nvSpPr>
          <p:cNvPr id="9" name="TextBox 8"/>
          <p:cNvSpPr txBox="1"/>
          <p:nvPr/>
        </p:nvSpPr>
        <p:spPr>
          <a:xfrm>
            <a:off x="3031958" y="5869427"/>
            <a:ext cx="2085473" cy="369332"/>
          </a:xfrm>
          <a:prstGeom prst="rect">
            <a:avLst/>
          </a:prstGeom>
          <a:noFill/>
        </p:spPr>
        <p:txBody>
          <a:bodyPr wrap="square" rtlCol="0">
            <a:spAutoFit/>
          </a:bodyPr>
          <a:lstStyle/>
          <a:p>
            <a:pPr algn="ctr"/>
            <a:r>
              <a:rPr lang="en-AU" dirty="0"/>
              <a:t>Darwin’s Finches</a:t>
            </a:r>
            <a:r>
              <a:rPr lang="en-AU" baseline="30000" dirty="0"/>
              <a:t>1</a:t>
            </a:r>
            <a:endParaRPr lang="en-AU" dirty="0"/>
          </a:p>
        </p:txBody>
      </p:sp>
    </p:spTree>
    <p:extLst>
      <p:ext uri="{BB962C8B-B14F-4D97-AF65-F5344CB8AC3E}">
        <p14:creationId xmlns:p14="http://schemas.microsoft.com/office/powerpoint/2010/main" val="237669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SLiM</a:t>
            </a:r>
            <a:endParaRPr lang="en-AU" dirty="0"/>
          </a:p>
        </p:txBody>
      </p:sp>
      <p:sp>
        <p:nvSpPr>
          <p:cNvPr id="3" name="Content Placeholder 2"/>
          <p:cNvSpPr>
            <a:spLocks noGrp="1"/>
          </p:cNvSpPr>
          <p:nvPr>
            <p:ph idx="1"/>
          </p:nvPr>
        </p:nvSpPr>
        <p:spPr>
          <a:xfrm>
            <a:off x="1097280" y="2409880"/>
            <a:ext cx="3665220" cy="1980670"/>
          </a:xfrm>
        </p:spPr>
        <p:txBody>
          <a:bodyPr>
            <a:noAutofit/>
          </a:bodyPr>
          <a:lstStyle/>
          <a:p>
            <a:r>
              <a:rPr lang="en-AU" sz="4400" dirty="0">
                <a:solidFill>
                  <a:schemeClr val="tx1">
                    <a:lumMod val="65000"/>
                    <a:lumOff val="35000"/>
                  </a:schemeClr>
                </a:solidFill>
              </a:rPr>
              <a:t>Follows a population evolving </a:t>
            </a:r>
            <a:r>
              <a:rPr lang="en-AU" sz="4400" b="1" dirty="0">
                <a:solidFill>
                  <a:schemeClr val="accent1"/>
                </a:solidFill>
              </a:rPr>
              <a:t>over time.</a:t>
            </a:r>
            <a:endParaRPr lang="en-AU" sz="2400" b="1" dirty="0">
              <a:solidFill>
                <a:schemeClr val="accent1"/>
              </a:solidFill>
            </a:endParaRPr>
          </a:p>
          <a:p>
            <a:endParaRPr lang="en-AU" sz="2400" dirty="0"/>
          </a:p>
          <a:p>
            <a:endParaRPr lang="en-AU" sz="2400" dirty="0"/>
          </a:p>
          <a:p>
            <a:endParaRPr lang="en-AU" sz="2400" dirty="0"/>
          </a:p>
        </p:txBody>
      </p:sp>
      <p:pic>
        <p:nvPicPr>
          <p:cNvPr id="5" name="Picture 4"/>
          <p:cNvPicPr>
            <a:picLocks noChangeAspect="1"/>
          </p:cNvPicPr>
          <p:nvPr/>
        </p:nvPicPr>
        <p:blipFill>
          <a:blip r:embed="rId3"/>
          <a:stretch>
            <a:fillRect/>
          </a:stretch>
        </p:blipFill>
        <p:spPr>
          <a:xfrm>
            <a:off x="4440535" y="1845735"/>
            <a:ext cx="6715145" cy="4023360"/>
          </a:xfrm>
          <a:prstGeom prst="rect">
            <a:avLst/>
          </a:prstGeom>
        </p:spPr>
      </p:pic>
    </p:spTree>
    <p:extLst>
      <p:ext uri="{BB962C8B-B14F-4D97-AF65-F5344CB8AC3E}">
        <p14:creationId xmlns:p14="http://schemas.microsoft.com/office/powerpoint/2010/main" val="999838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90207" y="1011981"/>
            <a:ext cx="5165473" cy="5264673"/>
          </a:xfrm>
        </p:spPr>
      </p:pic>
      <p:sp>
        <p:nvSpPr>
          <p:cNvPr id="5" name="TextBox 4"/>
          <p:cNvSpPr txBox="1"/>
          <p:nvPr/>
        </p:nvSpPr>
        <p:spPr>
          <a:xfrm>
            <a:off x="1097280" y="2032000"/>
            <a:ext cx="5029200" cy="1631216"/>
          </a:xfrm>
          <a:prstGeom prst="rect">
            <a:avLst/>
          </a:prstGeom>
          <a:noFill/>
        </p:spPr>
        <p:txBody>
          <a:bodyPr wrap="square" rtlCol="0">
            <a:spAutoFit/>
          </a:bodyPr>
          <a:lstStyle/>
          <a:p>
            <a:r>
              <a:rPr lang="en-AU" sz="3200" dirty="0">
                <a:solidFill>
                  <a:schemeClr val="tx1">
                    <a:lumMod val="65000"/>
                    <a:lumOff val="35000"/>
                  </a:schemeClr>
                </a:solidFill>
              </a:rPr>
              <a:t>Latin hypercube sampling for </a:t>
            </a:r>
            <a:r>
              <a:rPr lang="en-AU" sz="3200" b="1" dirty="0">
                <a:solidFill>
                  <a:schemeClr val="accent1"/>
                </a:solidFill>
              </a:rPr>
              <a:t>efficient sampling </a:t>
            </a:r>
            <a:r>
              <a:rPr lang="en-AU" sz="3200" dirty="0">
                <a:solidFill>
                  <a:schemeClr val="tx1">
                    <a:lumMod val="65000"/>
                    <a:lumOff val="35000"/>
                  </a:schemeClr>
                </a:solidFill>
              </a:rPr>
              <a:t>of the whole parameter space.</a:t>
            </a:r>
          </a:p>
        </p:txBody>
      </p:sp>
    </p:spTree>
    <p:extLst>
      <p:ext uri="{BB962C8B-B14F-4D97-AF65-F5344CB8AC3E}">
        <p14:creationId xmlns:p14="http://schemas.microsoft.com/office/powerpoint/2010/main" val="42020208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90207" y="1011981"/>
            <a:ext cx="5165473" cy="5264673"/>
          </a:xfrm>
        </p:spPr>
      </p:pic>
      <p:sp>
        <p:nvSpPr>
          <p:cNvPr id="5" name="TextBox 4"/>
          <p:cNvSpPr txBox="1"/>
          <p:nvPr/>
        </p:nvSpPr>
        <p:spPr>
          <a:xfrm>
            <a:off x="750627" y="2032000"/>
            <a:ext cx="5375853" cy="3046988"/>
          </a:xfrm>
          <a:prstGeom prst="rect">
            <a:avLst/>
          </a:prstGeom>
          <a:noFill/>
        </p:spPr>
        <p:txBody>
          <a:bodyPr wrap="square" rtlCol="0">
            <a:spAutoFit/>
          </a:bodyPr>
          <a:lstStyle/>
          <a:p>
            <a:r>
              <a:rPr lang="en-AU" sz="3200" dirty="0">
                <a:solidFill>
                  <a:schemeClr val="tx1">
                    <a:lumMod val="65000"/>
                    <a:lumOff val="35000"/>
                  </a:schemeClr>
                </a:solidFill>
              </a:rPr>
              <a:t>Additive effect size variance (</a:t>
            </a:r>
            <a:r>
              <a:rPr lang="el-GR" sz="3200" dirty="0">
                <a:solidFill>
                  <a:schemeClr val="tx1">
                    <a:lumMod val="65000"/>
                    <a:lumOff val="35000"/>
                  </a:schemeClr>
                </a:solidFill>
              </a:rPr>
              <a:t>α</a:t>
            </a:r>
            <a:r>
              <a:rPr lang="en-AU" sz="3200" dirty="0">
                <a:solidFill>
                  <a:schemeClr val="tx1">
                    <a:lumMod val="65000"/>
                    <a:lumOff val="35000"/>
                  </a:schemeClr>
                </a:solidFill>
              </a:rPr>
              <a:t>)</a:t>
            </a:r>
          </a:p>
          <a:p>
            <a:r>
              <a:rPr lang="en-AU" sz="3200" dirty="0">
                <a:solidFill>
                  <a:schemeClr val="tx1">
                    <a:lumMod val="65000"/>
                    <a:lumOff val="35000"/>
                  </a:schemeClr>
                </a:solidFill>
              </a:rPr>
              <a:t>Pleiotropy rate</a:t>
            </a:r>
          </a:p>
          <a:p>
            <a:r>
              <a:rPr lang="en-AU" sz="3200" dirty="0">
                <a:solidFill>
                  <a:schemeClr val="tx1">
                    <a:lumMod val="65000"/>
                    <a:lumOff val="35000"/>
                  </a:schemeClr>
                </a:solidFill>
              </a:rPr>
              <a:t>Mutational correlation</a:t>
            </a:r>
          </a:p>
          <a:p>
            <a:r>
              <a:rPr lang="en-AU" sz="3200" dirty="0">
                <a:solidFill>
                  <a:schemeClr val="tx1">
                    <a:lumMod val="65000"/>
                    <a:lumOff val="35000"/>
                  </a:schemeClr>
                </a:solidFill>
              </a:rPr>
              <a:t>Recombination rate</a:t>
            </a:r>
          </a:p>
          <a:p>
            <a:r>
              <a:rPr lang="en-AU" sz="3200" dirty="0">
                <a:solidFill>
                  <a:schemeClr val="tx1">
                    <a:lumMod val="65000"/>
                    <a:lumOff val="35000"/>
                  </a:schemeClr>
                </a:solidFill>
              </a:rPr>
              <a:t>Mutation rate</a:t>
            </a:r>
          </a:p>
          <a:p>
            <a:r>
              <a:rPr lang="en-AU" sz="3200" dirty="0">
                <a:solidFill>
                  <a:schemeClr val="tx1">
                    <a:lumMod val="65000"/>
                    <a:lumOff val="35000"/>
                  </a:schemeClr>
                </a:solidFill>
              </a:rPr>
              <a:t>Selection strength</a:t>
            </a:r>
          </a:p>
        </p:txBody>
      </p:sp>
    </p:spTree>
    <p:extLst>
      <p:ext uri="{BB962C8B-B14F-4D97-AF65-F5344CB8AC3E}">
        <p14:creationId xmlns:p14="http://schemas.microsoft.com/office/powerpoint/2010/main" val="261264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90207" y="1011981"/>
            <a:ext cx="5165473" cy="5264673"/>
          </a:xfrm>
        </p:spPr>
      </p:pic>
      <p:sp>
        <p:nvSpPr>
          <p:cNvPr id="5" name="TextBox 4"/>
          <p:cNvSpPr txBox="1"/>
          <p:nvPr/>
        </p:nvSpPr>
        <p:spPr>
          <a:xfrm>
            <a:off x="1097280" y="2032000"/>
            <a:ext cx="5216434" cy="2554545"/>
          </a:xfrm>
          <a:prstGeom prst="rect">
            <a:avLst/>
          </a:prstGeom>
          <a:noFill/>
        </p:spPr>
        <p:txBody>
          <a:bodyPr wrap="square" rtlCol="0">
            <a:spAutoFit/>
          </a:bodyPr>
          <a:lstStyle/>
          <a:p>
            <a:r>
              <a:rPr lang="en-AU" sz="3200" dirty="0">
                <a:solidFill>
                  <a:schemeClr val="tx1">
                    <a:lumMod val="65000"/>
                    <a:lumOff val="35000"/>
                  </a:schemeClr>
                </a:solidFill>
              </a:rPr>
              <a:t>128,000 simulations</a:t>
            </a:r>
          </a:p>
          <a:p>
            <a:endParaRPr lang="en-AU" sz="3200" dirty="0">
              <a:solidFill>
                <a:schemeClr val="tx1">
                  <a:lumMod val="65000"/>
                  <a:lumOff val="35000"/>
                </a:schemeClr>
              </a:solidFill>
            </a:endParaRPr>
          </a:p>
          <a:p>
            <a:r>
              <a:rPr lang="en-AU" sz="3200" dirty="0">
                <a:solidFill>
                  <a:schemeClr val="tx1">
                    <a:lumMod val="65000"/>
                    <a:lumOff val="35000"/>
                  </a:schemeClr>
                </a:solidFill>
              </a:rPr>
              <a:t>1280 parameter combinations</a:t>
            </a:r>
          </a:p>
          <a:p>
            <a:endParaRPr lang="en-AU" sz="3200" dirty="0">
              <a:solidFill>
                <a:schemeClr val="tx1">
                  <a:lumMod val="65000"/>
                  <a:lumOff val="35000"/>
                </a:schemeClr>
              </a:solidFill>
            </a:endParaRPr>
          </a:p>
          <a:p>
            <a:r>
              <a:rPr lang="en-AU" sz="3200" dirty="0">
                <a:solidFill>
                  <a:schemeClr val="tx1">
                    <a:lumMod val="65000"/>
                    <a:lumOff val="35000"/>
                  </a:schemeClr>
                </a:solidFill>
              </a:rPr>
              <a:t>100 replicates per model</a:t>
            </a:r>
          </a:p>
        </p:txBody>
      </p:sp>
    </p:spTree>
    <p:extLst>
      <p:ext uri="{BB962C8B-B14F-4D97-AF65-F5344CB8AC3E}">
        <p14:creationId xmlns:p14="http://schemas.microsoft.com/office/powerpoint/2010/main" val="1026579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Commonality of Adaptation</a:t>
            </a:r>
          </a:p>
        </p:txBody>
      </p:sp>
      <p:pic>
        <p:nvPicPr>
          <p:cNvPr id="5" name="Picture 4">
            <a:extLst>
              <a:ext uri="{FF2B5EF4-FFF2-40B4-BE49-F238E27FC236}">
                <a16:creationId xmlns:a16="http://schemas.microsoft.com/office/drawing/2014/main" id="{7AC9938B-C7CA-4F45-8F88-416FAF939048}"/>
              </a:ext>
            </a:extLst>
          </p:cNvPr>
          <p:cNvPicPr>
            <a:picLocks noChangeAspect="1"/>
          </p:cNvPicPr>
          <p:nvPr/>
        </p:nvPicPr>
        <p:blipFill>
          <a:blip r:embed="rId3"/>
          <a:stretch>
            <a:fillRect/>
          </a:stretch>
        </p:blipFill>
        <p:spPr>
          <a:xfrm>
            <a:off x="390717" y="641444"/>
            <a:ext cx="11217613" cy="5575111"/>
          </a:xfrm>
          <a:prstGeom prst="rect">
            <a:avLst/>
          </a:prstGeom>
        </p:spPr>
      </p:pic>
    </p:spTree>
    <p:extLst>
      <p:ext uri="{BB962C8B-B14F-4D97-AF65-F5344CB8AC3E}">
        <p14:creationId xmlns:p14="http://schemas.microsoft.com/office/powerpoint/2010/main" val="19590507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Commonality of Adaptation</a:t>
            </a:r>
          </a:p>
        </p:txBody>
      </p:sp>
      <p:pic>
        <p:nvPicPr>
          <p:cNvPr id="5" name="Picture 4">
            <a:extLst>
              <a:ext uri="{FF2B5EF4-FFF2-40B4-BE49-F238E27FC236}">
                <a16:creationId xmlns:a16="http://schemas.microsoft.com/office/drawing/2014/main" id="{7AC9938B-C7CA-4F45-8F88-416FAF939048}"/>
              </a:ext>
            </a:extLst>
          </p:cNvPr>
          <p:cNvPicPr>
            <a:picLocks noChangeAspect="1"/>
          </p:cNvPicPr>
          <p:nvPr/>
        </p:nvPicPr>
        <p:blipFill>
          <a:blip r:embed="rId3"/>
          <a:stretch>
            <a:fillRect/>
          </a:stretch>
        </p:blipFill>
        <p:spPr>
          <a:xfrm>
            <a:off x="390717" y="641444"/>
            <a:ext cx="11217613" cy="5575111"/>
          </a:xfrm>
          <a:prstGeom prst="rect">
            <a:avLst/>
          </a:prstGeom>
        </p:spPr>
      </p:pic>
    </p:spTree>
    <p:extLst>
      <p:ext uri="{BB962C8B-B14F-4D97-AF65-F5344CB8AC3E}">
        <p14:creationId xmlns:p14="http://schemas.microsoft.com/office/powerpoint/2010/main" val="1469917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980427"/>
            <a:ext cx="10058400" cy="897147"/>
          </a:xfrm>
        </p:spPr>
        <p:txBody>
          <a:bodyPr/>
          <a:lstStyle/>
          <a:p>
            <a:pPr algn="ctr"/>
            <a:r>
              <a:rPr lang="en-AU" dirty="0"/>
              <a:t>What </a:t>
            </a:r>
            <a:r>
              <a:rPr lang="en-AU" b="1" dirty="0">
                <a:solidFill>
                  <a:schemeClr val="accent1"/>
                </a:solidFill>
              </a:rPr>
              <a:t>enables</a:t>
            </a:r>
            <a:r>
              <a:rPr lang="en-AU" dirty="0"/>
              <a:t> adaptation?</a:t>
            </a:r>
          </a:p>
        </p:txBody>
      </p:sp>
    </p:spTree>
    <p:extLst>
      <p:ext uri="{BB962C8B-B14F-4D97-AF65-F5344CB8AC3E}">
        <p14:creationId xmlns:p14="http://schemas.microsoft.com/office/powerpoint/2010/main" val="16633247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80084" y="1379167"/>
            <a:ext cx="6096000" cy="3170099"/>
          </a:xfrm>
          <a:prstGeom prst="rect">
            <a:avLst/>
          </a:prstGeom>
        </p:spPr>
        <p:txBody>
          <a:bodyPr>
            <a:spAutoFit/>
          </a:bodyPr>
          <a:lstStyle/>
          <a:p>
            <a:pPr algn="ctr"/>
            <a:r>
              <a:rPr lang="en-AU" sz="4000" dirty="0">
                <a:solidFill>
                  <a:schemeClr val="tx1">
                    <a:lumMod val="65000"/>
                    <a:lumOff val="35000"/>
                  </a:schemeClr>
                </a:solidFill>
                <a:latin typeface="+mj-lt"/>
                <a:ea typeface="Calibri" panose="020F0502020204030204" pitchFamily="34" charset="0"/>
              </a:rPr>
              <a:t>Pleiotropy?</a:t>
            </a:r>
          </a:p>
          <a:p>
            <a:pPr algn="ctr"/>
            <a:endParaRPr lang="en-AU" sz="4000" dirty="0">
              <a:solidFill>
                <a:schemeClr val="tx1">
                  <a:lumMod val="65000"/>
                  <a:lumOff val="35000"/>
                </a:schemeClr>
              </a:solidFill>
              <a:latin typeface="+mj-lt"/>
            </a:endParaRPr>
          </a:p>
          <a:p>
            <a:pPr algn="ctr"/>
            <a:r>
              <a:rPr lang="en-AU" sz="4000" dirty="0">
                <a:solidFill>
                  <a:schemeClr val="tx1">
                    <a:lumMod val="65000"/>
                    <a:lumOff val="35000"/>
                  </a:schemeClr>
                </a:solidFill>
                <a:latin typeface="+mj-lt"/>
              </a:rPr>
              <a:t>Mutational correlations?</a:t>
            </a:r>
          </a:p>
          <a:p>
            <a:pPr algn="ctr"/>
            <a:endParaRPr lang="en-AU" sz="4000" dirty="0">
              <a:solidFill>
                <a:schemeClr val="tx1">
                  <a:lumMod val="65000"/>
                  <a:lumOff val="35000"/>
                </a:schemeClr>
              </a:solidFill>
              <a:latin typeface="+mj-lt"/>
            </a:endParaRPr>
          </a:p>
          <a:p>
            <a:pPr algn="ctr"/>
            <a:r>
              <a:rPr lang="en-AU" sz="4000" dirty="0">
                <a:solidFill>
                  <a:schemeClr val="tx1">
                    <a:lumMod val="65000"/>
                    <a:lumOff val="35000"/>
                  </a:schemeClr>
                </a:solidFill>
                <a:latin typeface="+mj-lt"/>
              </a:rPr>
              <a:t>Recombination?</a:t>
            </a:r>
          </a:p>
        </p:txBody>
      </p:sp>
    </p:spTree>
    <p:extLst>
      <p:ext uri="{BB962C8B-B14F-4D97-AF65-F5344CB8AC3E}">
        <p14:creationId xmlns:p14="http://schemas.microsoft.com/office/powerpoint/2010/main" val="364689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658F967-4D63-480D-8C91-22371677CAD9}"/>
              </a:ext>
            </a:extLst>
          </p:cNvPr>
          <p:cNvSpPr/>
          <p:nvPr/>
        </p:nvSpPr>
        <p:spPr>
          <a:xfrm>
            <a:off x="4631525" y="1703096"/>
            <a:ext cx="3106750" cy="3757904"/>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77315DAC-8906-4932-8026-12CB6A44D5CF}"/>
              </a:ext>
            </a:extLst>
          </p:cNvPr>
          <p:cNvSpPr/>
          <p:nvPr/>
        </p:nvSpPr>
        <p:spPr>
          <a:xfrm>
            <a:off x="772883" y="2544335"/>
            <a:ext cx="10824032" cy="2664998"/>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C0F35E-7E10-49B0-A369-2B74C658F085}"/>
              </a:ext>
            </a:extLst>
          </p:cNvPr>
          <p:cNvSpPr/>
          <p:nvPr/>
        </p:nvSpPr>
        <p:spPr>
          <a:xfrm>
            <a:off x="2720" y="3106057"/>
            <a:ext cx="243840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 name="Straight Connector 1">
            <a:extLst>
              <a:ext uri="{FF2B5EF4-FFF2-40B4-BE49-F238E27FC236}">
                <a16:creationId xmlns:a16="http://schemas.microsoft.com/office/drawing/2014/main" id="{EAF85785-042A-4A37-AA71-A00E62C89D97}"/>
              </a:ext>
            </a:extLst>
          </p:cNvPr>
          <p:cNvCxnSpPr/>
          <p:nvPr/>
        </p:nvCxnSpPr>
        <p:spPr>
          <a:xfrm>
            <a:off x="2208893" y="1356567"/>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7E27622B-49F8-4E8A-945C-D7E18E47F598}"/>
              </a:ext>
            </a:extLst>
          </p:cNvPr>
          <p:cNvCxnSpPr>
            <a:cxnSpLocks/>
          </p:cNvCxnSpPr>
          <p:nvPr/>
        </p:nvCxnSpPr>
        <p:spPr>
          <a:xfrm flipH="1">
            <a:off x="2208895" y="5544457"/>
            <a:ext cx="808173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0C6E2F4-DF80-40A9-A7BA-DB22EA1801F3}"/>
              </a:ext>
            </a:extLst>
          </p:cNvPr>
          <p:cNvSpPr/>
          <p:nvPr/>
        </p:nvSpPr>
        <p:spPr>
          <a:xfrm>
            <a:off x="10199917" y="3450512"/>
            <a:ext cx="174534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394D1C7-60F1-4C27-B9B8-B7CFB02B31C9}"/>
              </a:ext>
            </a:extLst>
          </p:cNvPr>
          <p:cNvSpPr txBox="1"/>
          <p:nvPr/>
        </p:nvSpPr>
        <p:spPr>
          <a:xfrm rot="16200000">
            <a:off x="152116" y="3065336"/>
            <a:ext cx="2758615" cy="584775"/>
          </a:xfrm>
          <a:prstGeom prst="rect">
            <a:avLst/>
          </a:prstGeom>
          <a:noFill/>
        </p:spPr>
        <p:txBody>
          <a:bodyPr wrap="square" rtlCol="0">
            <a:spAutoFit/>
          </a:bodyPr>
          <a:lstStyle/>
          <a:p>
            <a:pPr algn="ctr"/>
            <a:r>
              <a:rPr lang="en-US" sz="3200" dirty="0"/>
              <a:t>Frequency</a:t>
            </a:r>
          </a:p>
        </p:txBody>
      </p:sp>
      <p:sp>
        <p:nvSpPr>
          <p:cNvPr id="22" name="TextBox 21">
            <a:extLst>
              <a:ext uri="{FF2B5EF4-FFF2-40B4-BE49-F238E27FC236}">
                <a16:creationId xmlns:a16="http://schemas.microsoft.com/office/drawing/2014/main" id="{9B99D661-A2E8-4229-9ADA-FBF2B4EFEBD4}"/>
              </a:ext>
            </a:extLst>
          </p:cNvPr>
          <p:cNvSpPr txBox="1"/>
          <p:nvPr/>
        </p:nvSpPr>
        <p:spPr>
          <a:xfrm>
            <a:off x="4053111" y="5796124"/>
            <a:ext cx="4263576" cy="584775"/>
          </a:xfrm>
          <a:prstGeom prst="rect">
            <a:avLst/>
          </a:prstGeom>
          <a:noFill/>
        </p:spPr>
        <p:txBody>
          <a:bodyPr wrap="square" rtlCol="0">
            <a:spAutoFit/>
          </a:bodyPr>
          <a:lstStyle/>
          <a:p>
            <a:pPr algn="ctr"/>
            <a:r>
              <a:rPr lang="en-US" sz="3200" dirty="0"/>
              <a:t>Mutational effect size</a:t>
            </a:r>
          </a:p>
        </p:txBody>
      </p:sp>
      <p:cxnSp>
        <p:nvCxnSpPr>
          <p:cNvPr id="23" name="Straight Connector 22">
            <a:extLst>
              <a:ext uri="{FF2B5EF4-FFF2-40B4-BE49-F238E27FC236}">
                <a16:creationId xmlns:a16="http://schemas.microsoft.com/office/drawing/2014/main" id="{EAD6FFA4-AF1D-476A-AB3F-D5C9CAA00676}"/>
              </a:ext>
            </a:extLst>
          </p:cNvPr>
          <p:cNvCxnSpPr>
            <a:cxnSpLocks/>
          </p:cNvCxnSpPr>
          <p:nvPr/>
        </p:nvCxnSpPr>
        <p:spPr>
          <a:xfrm>
            <a:off x="6200322"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8CB0FA-E149-4AD6-A263-7A7722522AD4}"/>
              </a:ext>
            </a:extLst>
          </p:cNvPr>
          <p:cNvSpPr txBox="1"/>
          <p:nvPr/>
        </p:nvSpPr>
        <p:spPr>
          <a:xfrm>
            <a:off x="5859010" y="5584503"/>
            <a:ext cx="682624" cy="400110"/>
          </a:xfrm>
          <a:prstGeom prst="rect">
            <a:avLst/>
          </a:prstGeom>
          <a:noFill/>
        </p:spPr>
        <p:txBody>
          <a:bodyPr wrap="square" rtlCol="0">
            <a:spAutoFit/>
          </a:bodyPr>
          <a:lstStyle/>
          <a:p>
            <a:pPr algn="ctr"/>
            <a:r>
              <a:rPr lang="en-US" sz="2000" dirty="0"/>
              <a:t>0</a:t>
            </a:r>
          </a:p>
        </p:txBody>
      </p:sp>
      <p:cxnSp>
        <p:nvCxnSpPr>
          <p:cNvPr id="26" name="Straight Connector 25">
            <a:extLst>
              <a:ext uri="{FF2B5EF4-FFF2-40B4-BE49-F238E27FC236}">
                <a16:creationId xmlns:a16="http://schemas.microsoft.com/office/drawing/2014/main" id="{76E0C871-13A6-41C9-BF1C-A90D9CA18712}"/>
              </a:ext>
            </a:extLst>
          </p:cNvPr>
          <p:cNvCxnSpPr>
            <a:cxnSpLocks/>
          </p:cNvCxnSpPr>
          <p:nvPr/>
        </p:nvCxnSpPr>
        <p:spPr>
          <a:xfrm>
            <a:off x="9599611"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652222A-48B5-4174-B286-E2133A801975}"/>
              </a:ext>
            </a:extLst>
          </p:cNvPr>
          <p:cNvSpPr txBox="1"/>
          <p:nvPr/>
        </p:nvSpPr>
        <p:spPr>
          <a:xfrm>
            <a:off x="9258299" y="5584503"/>
            <a:ext cx="682624" cy="400110"/>
          </a:xfrm>
          <a:prstGeom prst="rect">
            <a:avLst/>
          </a:prstGeom>
          <a:noFill/>
        </p:spPr>
        <p:txBody>
          <a:bodyPr wrap="square" rtlCol="0">
            <a:spAutoFit/>
          </a:bodyPr>
          <a:lstStyle/>
          <a:p>
            <a:pPr algn="ctr"/>
            <a:r>
              <a:rPr lang="en-US" sz="2000" dirty="0"/>
              <a:t>5</a:t>
            </a:r>
          </a:p>
        </p:txBody>
      </p:sp>
      <p:cxnSp>
        <p:nvCxnSpPr>
          <p:cNvPr id="29" name="Straight Connector 28">
            <a:extLst>
              <a:ext uri="{FF2B5EF4-FFF2-40B4-BE49-F238E27FC236}">
                <a16:creationId xmlns:a16="http://schemas.microsoft.com/office/drawing/2014/main" id="{EAC88B5F-2029-4F95-86DE-3F94B917190F}"/>
              </a:ext>
            </a:extLst>
          </p:cNvPr>
          <p:cNvCxnSpPr>
            <a:cxnSpLocks/>
          </p:cNvCxnSpPr>
          <p:nvPr/>
        </p:nvCxnSpPr>
        <p:spPr>
          <a:xfrm>
            <a:off x="2823257"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6AA305D-68CD-4803-AAB1-D2AF59FE110F}"/>
              </a:ext>
            </a:extLst>
          </p:cNvPr>
          <p:cNvSpPr txBox="1"/>
          <p:nvPr/>
        </p:nvSpPr>
        <p:spPr>
          <a:xfrm>
            <a:off x="2481945" y="5584503"/>
            <a:ext cx="682624" cy="400110"/>
          </a:xfrm>
          <a:prstGeom prst="rect">
            <a:avLst/>
          </a:prstGeom>
          <a:noFill/>
        </p:spPr>
        <p:txBody>
          <a:bodyPr wrap="square" rtlCol="0">
            <a:spAutoFit/>
          </a:bodyPr>
          <a:lstStyle/>
          <a:p>
            <a:pPr algn="ctr"/>
            <a:r>
              <a:rPr lang="en-US" sz="2000" dirty="0"/>
              <a:t>-5</a:t>
            </a:r>
          </a:p>
        </p:txBody>
      </p:sp>
      <p:sp>
        <p:nvSpPr>
          <p:cNvPr id="31" name="TextBox 30">
            <a:extLst>
              <a:ext uri="{FF2B5EF4-FFF2-40B4-BE49-F238E27FC236}">
                <a16:creationId xmlns:a16="http://schemas.microsoft.com/office/drawing/2014/main" id="{69EB97E7-F655-4457-A6B7-9C4E58BF6505}"/>
              </a:ext>
            </a:extLst>
          </p:cNvPr>
          <p:cNvSpPr txBox="1"/>
          <p:nvPr/>
        </p:nvSpPr>
        <p:spPr>
          <a:xfrm>
            <a:off x="9166964" y="4346585"/>
            <a:ext cx="1301629" cy="523220"/>
          </a:xfrm>
          <a:prstGeom prst="rect">
            <a:avLst/>
          </a:prstGeom>
          <a:noFill/>
        </p:spPr>
        <p:txBody>
          <a:bodyPr wrap="square" rtlCol="0">
            <a:spAutoFit/>
          </a:bodyPr>
          <a:lstStyle/>
          <a:p>
            <a:r>
              <a:rPr lang="el-GR" sz="2800" b="1" dirty="0">
                <a:solidFill>
                  <a:srgbClr val="92D050"/>
                </a:solidFill>
              </a:rPr>
              <a:t>α</a:t>
            </a:r>
            <a:r>
              <a:rPr lang="en-US" sz="2800" b="1" dirty="0">
                <a:solidFill>
                  <a:srgbClr val="92D050"/>
                </a:solidFill>
              </a:rPr>
              <a:t> &gt;&gt; 1 </a:t>
            </a:r>
          </a:p>
        </p:txBody>
      </p:sp>
      <p:sp>
        <p:nvSpPr>
          <p:cNvPr id="32" name="TextBox 31">
            <a:extLst>
              <a:ext uri="{FF2B5EF4-FFF2-40B4-BE49-F238E27FC236}">
                <a16:creationId xmlns:a16="http://schemas.microsoft.com/office/drawing/2014/main" id="{83B068BB-2FC5-432F-87FD-6FE091B23519}"/>
              </a:ext>
            </a:extLst>
          </p:cNvPr>
          <p:cNvSpPr txBox="1"/>
          <p:nvPr/>
        </p:nvSpPr>
        <p:spPr>
          <a:xfrm>
            <a:off x="6541634" y="1937658"/>
            <a:ext cx="1091604" cy="523220"/>
          </a:xfrm>
          <a:prstGeom prst="rect">
            <a:avLst/>
          </a:prstGeom>
          <a:noFill/>
        </p:spPr>
        <p:txBody>
          <a:bodyPr wrap="square" rtlCol="0">
            <a:spAutoFit/>
          </a:bodyPr>
          <a:lstStyle/>
          <a:p>
            <a:r>
              <a:rPr lang="el-GR" sz="2800" b="1" dirty="0"/>
              <a:t>α</a:t>
            </a:r>
            <a:r>
              <a:rPr lang="en-US" sz="2800" b="1" dirty="0"/>
              <a:t> </a:t>
            </a:r>
            <a:r>
              <a:rPr lang="en-US" sz="2800" dirty="0"/>
              <a:t>≈</a:t>
            </a:r>
            <a:r>
              <a:rPr lang="en-US" sz="2800" b="1" dirty="0"/>
              <a:t> 1 </a:t>
            </a:r>
          </a:p>
        </p:txBody>
      </p:sp>
      <p:sp>
        <p:nvSpPr>
          <p:cNvPr id="33" name="TextBox 32">
            <a:extLst>
              <a:ext uri="{FF2B5EF4-FFF2-40B4-BE49-F238E27FC236}">
                <a16:creationId xmlns:a16="http://schemas.microsoft.com/office/drawing/2014/main" id="{08267461-0F0C-42D1-8E1C-2BDBF8B9E55A}"/>
              </a:ext>
            </a:extLst>
          </p:cNvPr>
          <p:cNvSpPr txBox="1"/>
          <p:nvPr/>
        </p:nvSpPr>
        <p:spPr>
          <a:xfrm>
            <a:off x="1460096" y="288089"/>
            <a:ext cx="9271808" cy="707886"/>
          </a:xfrm>
          <a:prstGeom prst="rect">
            <a:avLst/>
          </a:prstGeom>
          <a:noFill/>
        </p:spPr>
        <p:txBody>
          <a:bodyPr wrap="square" rtlCol="0">
            <a:spAutoFit/>
          </a:bodyPr>
          <a:lstStyle/>
          <a:p>
            <a:pPr algn="ctr"/>
            <a:r>
              <a:rPr lang="en-US" sz="4000" dirty="0">
                <a:latin typeface="+mj-lt"/>
              </a:rPr>
              <a:t>Additive effect size variance (</a:t>
            </a:r>
            <a:r>
              <a:rPr lang="el-GR" sz="4000" dirty="0">
                <a:latin typeface="+mj-lt"/>
              </a:rPr>
              <a:t>α</a:t>
            </a:r>
            <a:r>
              <a:rPr lang="en-US" sz="4000" dirty="0">
                <a:latin typeface="+mj-lt"/>
              </a:rPr>
              <a:t>)</a:t>
            </a:r>
          </a:p>
        </p:txBody>
      </p:sp>
    </p:spTree>
    <p:extLst>
      <p:ext uri="{BB962C8B-B14F-4D97-AF65-F5344CB8AC3E}">
        <p14:creationId xmlns:p14="http://schemas.microsoft.com/office/powerpoint/2010/main" val="41214020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49770" t="8771" r="-1" b="46382"/>
          <a:stretch/>
        </p:blipFill>
        <p:spPr>
          <a:xfrm>
            <a:off x="433137" y="457200"/>
            <a:ext cx="10492629" cy="5162550"/>
          </a:xfrm>
          <a:prstGeom prst="rect">
            <a:avLst/>
          </a:prstGeom>
        </p:spPr>
      </p:pic>
      <p:sp>
        <p:nvSpPr>
          <p:cNvPr id="3" name="TextBox 2"/>
          <p:cNvSpPr txBox="1"/>
          <p:nvPr/>
        </p:nvSpPr>
        <p:spPr>
          <a:xfrm>
            <a:off x="3197272" y="5619750"/>
            <a:ext cx="6324600" cy="707886"/>
          </a:xfrm>
          <a:prstGeom prst="rect">
            <a:avLst/>
          </a:prstGeom>
          <a:noFill/>
        </p:spPr>
        <p:txBody>
          <a:bodyPr wrap="square" rtlCol="0">
            <a:spAutoFit/>
          </a:bodyPr>
          <a:lstStyle/>
          <a:p>
            <a:pPr algn="ctr"/>
            <a:r>
              <a:rPr lang="el-GR" sz="4000" b="1" dirty="0"/>
              <a:t>α</a:t>
            </a:r>
            <a:endParaRPr lang="en-AU" sz="4000" b="1" dirty="0"/>
          </a:p>
        </p:txBody>
      </p:sp>
      <p:sp>
        <p:nvSpPr>
          <p:cNvPr id="4" name="TextBox 3">
            <a:extLst>
              <a:ext uri="{FF2B5EF4-FFF2-40B4-BE49-F238E27FC236}">
                <a16:creationId xmlns:a16="http://schemas.microsoft.com/office/drawing/2014/main" id="{04203586-8F07-4141-B3B5-CC7CBF017562}"/>
              </a:ext>
            </a:extLst>
          </p:cNvPr>
          <p:cNvSpPr txBox="1"/>
          <p:nvPr/>
        </p:nvSpPr>
        <p:spPr>
          <a:xfrm rot="16200000">
            <a:off x="-777101" y="2237259"/>
            <a:ext cx="2829014" cy="830997"/>
          </a:xfrm>
          <a:prstGeom prst="rect">
            <a:avLst/>
          </a:prstGeom>
          <a:solidFill>
            <a:schemeClr val="bg1"/>
          </a:solidFill>
        </p:spPr>
        <p:txBody>
          <a:bodyPr wrap="square" rtlCol="0">
            <a:spAutoFit/>
          </a:bodyPr>
          <a:lstStyle/>
          <a:p>
            <a:pPr algn="ctr"/>
            <a:r>
              <a:rPr lang="en-US" sz="2400" dirty="0"/>
              <a:t>Distance to the</a:t>
            </a:r>
          </a:p>
          <a:p>
            <a:pPr algn="ctr"/>
            <a:r>
              <a:rPr lang="en-US" sz="2400" dirty="0"/>
              <a:t>phenotypic optimum</a:t>
            </a:r>
          </a:p>
        </p:txBody>
      </p:sp>
    </p:spTree>
    <p:extLst>
      <p:ext uri="{BB962C8B-B14F-4D97-AF65-F5344CB8AC3E}">
        <p14:creationId xmlns:p14="http://schemas.microsoft.com/office/powerpoint/2010/main" val="3666336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703513"/>
            <a:ext cx="10058400" cy="1450975"/>
          </a:xfrm>
        </p:spPr>
        <p:txBody>
          <a:bodyPr/>
          <a:lstStyle/>
          <a:p>
            <a:pPr algn="ctr"/>
            <a:r>
              <a:rPr lang="en-AU" dirty="0">
                <a:solidFill>
                  <a:schemeClr val="tx1">
                    <a:lumMod val="65000"/>
                    <a:lumOff val="35000"/>
                  </a:schemeClr>
                </a:solidFill>
              </a:rPr>
              <a:t>But how often are populations </a:t>
            </a:r>
            <a:r>
              <a:rPr lang="en-AU" b="1" dirty="0">
                <a:solidFill>
                  <a:schemeClr val="accent1"/>
                </a:solidFill>
              </a:rPr>
              <a:t>perfectly adapted</a:t>
            </a:r>
            <a:r>
              <a:rPr lang="en-AU" dirty="0">
                <a:solidFill>
                  <a:schemeClr val="tx1">
                    <a:lumMod val="65000"/>
                    <a:lumOff val="35000"/>
                  </a:schemeClr>
                </a:solidFill>
              </a:rPr>
              <a:t>?</a:t>
            </a:r>
          </a:p>
        </p:txBody>
      </p:sp>
    </p:spTree>
    <p:extLst>
      <p:ext uri="{BB962C8B-B14F-4D97-AF65-F5344CB8AC3E}">
        <p14:creationId xmlns:p14="http://schemas.microsoft.com/office/powerpoint/2010/main" val="6309165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647" y="697742"/>
            <a:ext cx="8193774" cy="5462516"/>
          </a:xfrm>
          <a:prstGeom prst="rect">
            <a:avLst/>
          </a:prstGeom>
        </p:spPr>
      </p:pic>
      <p:sp>
        <p:nvSpPr>
          <p:cNvPr id="2" name="TextBox 1">
            <a:extLst>
              <a:ext uri="{FF2B5EF4-FFF2-40B4-BE49-F238E27FC236}">
                <a16:creationId xmlns:a16="http://schemas.microsoft.com/office/drawing/2014/main" id="{0429E488-18EF-40D6-90F3-874A511C953B}"/>
              </a:ext>
            </a:extLst>
          </p:cNvPr>
          <p:cNvSpPr txBox="1"/>
          <p:nvPr/>
        </p:nvSpPr>
        <p:spPr>
          <a:xfrm>
            <a:off x="8193774" y="2038748"/>
            <a:ext cx="3984579" cy="2677656"/>
          </a:xfrm>
          <a:prstGeom prst="rect">
            <a:avLst/>
          </a:prstGeom>
          <a:noFill/>
        </p:spPr>
        <p:txBody>
          <a:bodyPr wrap="square" rtlCol="0">
            <a:spAutoFit/>
          </a:bodyPr>
          <a:lstStyle/>
          <a:p>
            <a:r>
              <a:rPr lang="en-US" sz="2800" dirty="0">
                <a:solidFill>
                  <a:schemeClr val="tx1">
                    <a:lumMod val="65000"/>
                    <a:lumOff val="35000"/>
                  </a:schemeClr>
                </a:solidFill>
              </a:rPr>
              <a:t>Gaussian models are </a:t>
            </a:r>
            <a:r>
              <a:rPr lang="en-US" sz="2800" b="1" dirty="0">
                <a:solidFill>
                  <a:schemeClr val="accent1"/>
                </a:solidFill>
              </a:rPr>
              <a:t>susceptible</a:t>
            </a:r>
            <a:r>
              <a:rPr lang="en-US" sz="2800" dirty="0">
                <a:solidFill>
                  <a:schemeClr val="tx1">
                    <a:lumMod val="65000"/>
                    <a:lumOff val="35000"/>
                  </a:schemeClr>
                </a:solidFill>
              </a:rPr>
              <a:t> to increases in mutational variability.</a:t>
            </a:r>
          </a:p>
          <a:p>
            <a:endParaRPr lang="en-US" sz="2800" dirty="0">
              <a:solidFill>
                <a:schemeClr val="tx1">
                  <a:lumMod val="65000"/>
                  <a:lumOff val="35000"/>
                </a:schemeClr>
              </a:solidFill>
            </a:endParaRPr>
          </a:p>
          <a:p>
            <a:r>
              <a:rPr lang="en-US" sz="2800" dirty="0">
                <a:solidFill>
                  <a:schemeClr val="tx1">
                    <a:lumMod val="65000"/>
                    <a:lumOff val="35000"/>
                  </a:schemeClr>
                </a:solidFill>
              </a:rPr>
              <a:t>House-of-Cards are more </a:t>
            </a:r>
            <a:r>
              <a:rPr lang="en-US" sz="2800" b="1" dirty="0">
                <a:solidFill>
                  <a:schemeClr val="accent1"/>
                </a:solidFill>
              </a:rPr>
              <a:t>robust</a:t>
            </a:r>
            <a:r>
              <a:rPr lang="en-US" sz="2800" dirty="0">
                <a:solidFill>
                  <a:schemeClr val="tx1">
                    <a:lumMod val="65000"/>
                    <a:lumOff val="35000"/>
                  </a:schemeClr>
                </a:solidFill>
              </a:rPr>
              <a:t> to such changes.</a:t>
            </a:r>
          </a:p>
        </p:txBody>
      </p:sp>
      <p:cxnSp>
        <p:nvCxnSpPr>
          <p:cNvPr id="7" name="Straight Arrow Connector 6">
            <a:extLst>
              <a:ext uri="{FF2B5EF4-FFF2-40B4-BE49-F238E27FC236}">
                <a16:creationId xmlns:a16="http://schemas.microsoft.com/office/drawing/2014/main" id="{E16963C1-5B55-4C97-AAC2-A29D005BBC16}"/>
              </a:ext>
            </a:extLst>
          </p:cNvPr>
          <p:cNvCxnSpPr>
            <a:cxnSpLocks/>
          </p:cNvCxnSpPr>
          <p:nvPr/>
        </p:nvCxnSpPr>
        <p:spPr>
          <a:xfrm>
            <a:off x="2429301" y="1364776"/>
            <a:ext cx="588219" cy="132383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A87FB6C-E4D7-4BB2-A67C-75724520D0A7}"/>
              </a:ext>
            </a:extLst>
          </p:cNvPr>
          <p:cNvSpPr txBox="1"/>
          <p:nvPr/>
        </p:nvSpPr>
        <p:spPr>
          <a:xfrm>
            <a:off x="2065020" y="1021080"/>
            <a:ext cx="952500" cy="369332"/>
          </a:xfrm>
          <a:prstGeom prst="rect">
            <a:avLst/>
          </a:prstGeom>
          <a:noFill/>
        </p:spPr>
        <p:txBody>
          <a:bodyPr wrap="square" rtlCol="0">
            <a:spAutoFit/>
          </a:bodyPr>
          <a:lstStyle/>
          <a:p>
            <a:r>
              <a:rPr lang="en-US" dirty="0"/>
              <a:t>N = 1</a:t>
            </a:r>
          </a:p>
        </p:txBody>
      </p:sp>
      <p:cxnSp>
        <p:nvCxnSpPr>
          <p:cNvPr id="10" name="Straight Arrow Connector 9">
            <a:extLst>
              <a:ext uri="{FF2B5EF4-FFF2-40B4-BE49-F238E27FC236}">
                <a16:creationId xmlns:a16="http://schemas.microsoft.com/office/drawing/2014/main" id="{9171F944-8901-420F-99E1-CDEF4E9832F4}"/>
              </a:ext>
            </a:extLst>
          </p:cNvPr>
          <p:cNvCxnSpPr>
            <a:cxnSpLocks/>
          </p:cNvCxnSpPr>
          <p:nvPr/>
        </p:nvCxnSpPr>
        <p:spPr>
          <a:xfrm flipH="1">
            <a:off x="5150124" y="1339140"/>
            <a:ext cx="977721" cy="85815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CF1AE55-6A73-4AC5-B857-1448C24C0979}"/>
              </a:ext>
            </a:extLst>
          </p:cNvPr>
          <p:cNvSpPr txBox="1"/>
          <p:nvPr/>
        </p:nvSpPr>
        <p:spPr>
          <a:xfrm>
            <a:off x="5763563" y="995444"/>
            <a:ext cx="952500" cy="369332"/>
          </a:xfrm>
          <a:prstGeom prst="rect">
            <a:avLst/>
          </a:prstGeom>
          <a:noFill/>
        </p:spPr>
        <p:txBody>
          <a:bodyPr wrap="square" rtlCol="0">
            <a:spAutoFit/>
          </a:bodyPr>
          <a:lstStyle/>
          <a:p>
            <a:r>
              <a:rPr lang="en-US" dirty="0"/>
              <a:t>N = 3</a:t>
            </a:r>
          </a:p>
        </p:txBody>
      </p:sp>
    </p:spTree>
    <p:extLst>
      <p:ext uri="{BB962C8B-B14F-4D97-AF65-F5344CB8AC3E}">
        <p14:creationId xmlns:p14="http://schemas.microsoft.com/office/powerpoint/2010/main" val="3166903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17802"/>
            <a:ext cx="8221982" cy="5481321"/>
          </a:xfrm>
          <a:prstGeom prst="rect">
            <a:avLst/>
          </a:prstGeom>
        </p:spPr>
      </p:pic>
      <p:cxnSp>
        <p:nvCxnSpPr>
          <p:cNvPr id="3" name="Straight Arrow Connector 2">
            <a:extLst>
              <a:ext uri="{FF2B5EF4-FFF2-40B4-BE49-F238E27FC236}">
                <a16:creationId xmlns:a16="http://schemas.microsoft.com/office/drawing/2014/main" id="{194E521B-85B8-41FA-8B9C-50798EC445C0}"/>
              </a:ext>
            </a:extLst>
          </p:cNvPr>
          <p:cNvCxnSpPr>
            <a:cxnSpLocks/>
          </p:cNvCxnSpPr>
          <p:nvPr/>
        </p:nvCxnSpPr>
        <p:spPr>
          <a:xfrm flipH="1">
            <a:off x="3193576" y="987134"/>
            <a:ext cx="389644" cy="43223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7BE75D10-B4FC-437C-9B2D-AD6870E08135}"/>
              </a:ext>
            </a:extLst>
          </p:cNvPr>
          <p:cNvSpPr txBox="1"/>
          <p:nvPr/>
        </p:nvSpPr>
        <p:spPr>
          <a:xfrm>
            <a:off x="3399657" y="617802"/>
            <a:ext cx="952500" cy="369332"/>
          </a:xfrm>
          <a:prstGeom prst="rect">
            <a:avLst/>
          </a:prstGeom>
          <a:noFill/>
        </p:spPr>
        <p:txBody>
          <a:bodyPr wrap="square" rtlCol="0">
            <a:spAutoFit/>
          </a:bodyPr>
          <a:lstStyle/>
          <a:p>
            <a:r>
              <a:rPr lang="en-US" dirty="0"/>
              <a:t>N = 1</a:t>
            </a:r>
          </a:p>
        </p:txBody>
      </p:sp>
      <p:cxnSp>
        <p:nvCxnSpPr>
          <p:cNvPr id="5" name="Straight Arrow Connector 4">
            <a:extLst>
              <a:ext uri="{FF2B5EF4-FFF2-40B4-BE49-F238E27FC236}">
                <a16:creationId xmlns:a16="http://schemas.microsoft.com/office/drawing/2014/main" id="{88FF4668-CBC5-45A2-9A5A-26023485C157}"/>
              </a:ext>
            </a:extLst>
          </p:cNvPr>
          <p:cNvCxnSpPr>
            <a:cxnSpLocks/>
          </p:cNvCxnSpPr>
          <p:nvPr/>
        </p:nvCxnSpPr>
        <p:spPr>
          <a:xfrm flipH="1">
            <a:off x="5094113" y="2959813"/>
            <a:ext cx="581934" cy="869215"/>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95A87ABA-ADCE-4BAB-8FA9-CC6004619373}"/>
              </a:ext>
            </a:extLst>
          </p:cNvPr>
          <p:cNvSpPr txBox="1"/>
          <p:nvPr/>
        </p:nvSpPr>
        <p:spPr>
          <a:xfrm>
            <a:off x="5385080" y="2565033"/>
            <a:ext cx="952500" cy="369332"/>
          </a:xfrm>
          <a:prstGeom prst="rect">
            <a:avLst/>
          </a:prstGeom>
          <a:noFill/>
        </p:spPr>
        <p:txBody>
          <a:bodyPr wrap="square" rtlCol="0">
            <a:spAutoFit/>
          </a:bodyPr>
          <a:lstStyle/>
          <a:p>
            <a:r>
              <a:rPr lang="en-US" dirty="0"/>
              <a:t>N = 3</a:t>
            </a:r>
          </a:p>
        </p:txBody>
      </p:sp>
      <p:cxnSp>
        <p:nvCxnSpPr>
          <p:cNvPr id="10" name="Straight Arrow Connector 9">
            <a:extLst>
              <a:ext uri="{FF2B5EF4-FFF2-40B4-BE49-F238E27FC236}">
                <a16:creationId xmlns:a16="http://schemas.microsoft.com/office/drawing/2014/main" id="{C0BA181B-7BD1-4557-B83D-05E9AD1F7AE6}"/>
              </a:ext>
            </a:extLst>
          </p:cNvPr>
          <p:cNvCxnSpPr>
            <a:cxnSpLocks/>
          </p:cNvCxnSpPr>
          <p:nvPr/>
        </p:nvCxnSpPr>
        <p:spPr>
          <a:xfrm flipH="1" flipV="1">
            <a:off x="5835456" y="3880942"/>
            <a:ext cx="343853" cy="316491"/>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F08C028A-B0F5-4F02-ACBF-A950E27E3133}"/>
              </a:ext>
            </a:extLst>
          </p:cNvPr>
          <p:cNvSpPr txBox="1"/>
          <p:nvPr/>
        </p:nvSpPr>
        <p:spPr>
          <a:xfrm>
            <a:off x="6179308" y="4197433"/>
            <a:ext cx="952500" cy="369332"/>
          </a:xfrm>
          <a:prstGeom prst="rect">
            <a:avLst/>
          </a:prstGeom>
          <a:noFill/>
        </p:spPr>
        <p:txBody>
          <a:bodyPr wrap="square" rtlCol="0">
            <a:spAutoFit/>
          </a:bodyPr>
          <a:lstStyle/>
          <a:p>
            <a:r>
              <a:rPr lang="en-US" dirty="0"/>
              <a:t>N = 1*</a:t>
            </a:r>
          </a:p>
        </p:txBody>
      </p:sp>
      <p:sp>
        <p:nvSpPr>
          <p:cNvPr id="15" name="TextBox 14">
            <a:extLst>
              <a:ext uri="{FF2B5EF4-FFF2-40B4-BE49-F238E27FC236}">
                <a16:creationId xmlns:a16="http://schemas.microsoft.com/office/drawing/2014/main" id="{EAC65AD2-76AF-4D5E-964D-37B5244F78DE}"/>
              </a:ext>
            </a:extLst>
          </p:cNvPr>
          <p:cNvSpPr txBox="1"/>
          <p:nvPr/>
        </p:nvSpPr>
        <p:spPr>
          <a:xfrm>
            <a:off x="8993874" y="6550223"/>
            <a:ext cx="3471081" cy="307777"/>
          </a:xfrm>
          <a:prstGeom prst="rect">
            <a:avLst/>
          </a:prstGeom>
          <a:noFill/>
        </p:spPr>
        <p:txBody>
          <a:bodyPr wrap="square" rtlCol="0">
            <a:spAutoFit/>
          </a:bodyPr>
          <a:lstStyle/>
          <a:p>
            <a:r>
              <a:rPr lang="en-US" sz="1400" dirty="0"/>
              <a:t>* Outliers removed for interpretability.</a:t>
            </a:r>
          </a:p>
        </p:txBody>
      </p:sp>
      <p:sp>
        <p:nvSpPr>
          <p:cNvPr id="20" name="TextBox 19">
            <a:extLst>
              <a:ext uri="{FF2B5EF4-FFF2-40B4-BE49-F238E27FC236}">
                <a16:creationId xmlns:a16="http://schemas.microsoft.com/office/drawing/2014/main" id="{2C8B5986-BB6F-4A55-A38E-418F03305745}"/>
              </a:ext>
            </a:extLst>
          </p:cNvPr>
          <p:cNvSpPr txBox="1"/>
          <p:nvPr/>
        </p:nvSpPr>
        <p:spPr>
          <a:xfrm>
            <a:off x="8565834" y="2381551"/>
            <a:ext cx="3289521" cy="1815882"/>
          </a:xfrm>
          <a:prstGeom prst="rect">
            <a:avLst/>
          </a:prstGeom>
          <a:noFill/>
        </p:spPr>
        <p:txBody>
          <a:bodyPr wrap="square" rtlCol="0">
            <a:spAutoFit/>
          </a:bodyPr>
          <a:lstStyle/>
          <a:p>
            <a:r>
              <a:rPr lang="en-US" sz="2800" dirty="0">
                <a:solidFill>
                  <a:schemeClr val="tx1">
                    <a:lumMod val="65000"/>
                    <a:lumOff val="35000"/>
                  </a:schemeClr>
                </a:solidFill>
              </a:rPr>
              <a:t>Gaussian populations are </a:t>
            </a:r>
            <a:r>
              <a:rPr lang="en-US" sz="2800" b="1" dirty="0">
                <a:solidFill>
                  <a:schemeClr val="accent1"/>
                </a:solidFill>
              </a:rPr>
              <a:t>more variable </a:t>
            </a:r>
            <a:r>
              <a:rPr lang="en-US" sz="2800" dirty="0">
                <a:solidFill>
                  <a:schemeClr val="tx1">
                    <a:lumMod val="65000"/>
                    <a:lumOff val="35000"/>
                  </a:schemeClr>
                </a:solidFill>
              </a:rPr>
              <a:t>than House-of-Cards populations.</a:t>
            </a:r>
          </a:p>
        </p:txBody>
      </p:sp>
    </p:spTree>
    <p:extLst>
      <p:ext uri="{BB962C8B-B14F-4D97-AF65-F5344CB8AC3E}">
        <p14:creationId xmlns:p14="http://schemas.microsoft.com/office/powerpoint/2010/main" val="31818845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81050" y="1484897"/>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2" name="Rectangle 51"/>
          <p:cNvSpPr/>
          <p:nvPr/>
        </p:nvSpPr>
        <p:spPr>
          <a:xfrm>
            <a:off x="7054850" y="1484897"/>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8" name="Group 7">
            <a:extLst>
              <a:ext uri="{FF2B5EF4-FFF2-40B4-BE49-F238E27FC236}">
                <a16:creationId xmlns:a16="http://schemas.microsoft.com/office/drawing/2014/main" id="{F5503E86-29F3-4853-9E4D-DFC27495830E}"/>
              </a:ext>
            </a:extLst>
          </p:cNvPr>
          <p:cNvGrpSpPr/>
          <p:nvPr/>
        </p:nvGrpSpPr>
        <p:grpSpPr>
          <a:xfrm>
            <a:off x="914747" y="1551809"/>
            <a:ext cx="1884574" cy="1884574"/>
            <a:chOff x="1445485" y="1126028"/>
            <a:chExt cx="1884574" cy="1884574"/>
          </a:xfrm>
        </p:grpSpPr>
        <p:sp>
          <p:nvSpPr>
            <p:cNvPr id="18" name="Oval 17"/>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4" name="Straight Arrow Connector 3">
              <a:extLst>
                <a:ext uri="{FF2B5EF4-FFF2-40B4-BE49-F238E27FC236}">
                  <a16:creationId xmlns:a16="http://schemas.microsoft.com/office/drawing/2014/main" id="{3E8BD3C8-6D78-4401-9E5A-CABF8231B7FF}"/>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0817C077-348B-48D8-A740-C63FC3C61C91}"/>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0" name="Group 149">
            <a:extLst>
              <a:ext uri="{FF2B5EF4-FFF2-40B4-BE49-F238E27FC236}">
                <a16:creationId xmlns:a16="http://schemas.microsoft.com/office/drawing/2014/main" id="{ED3DB972-1ACF-4CA9-A6F7-7BB5590310B5}"/>
              </a:ext>
            </a:extLst>
          </p:cNvPr>
          <p:cNvGrpSpPr/>
          <p:nvPr/>
        </p:nvGrpSpPr>
        <p:grpSpPr>
          <a:xfrm rot="20197074">
            <a:off x="2948309" y="2183465"/>
            <a:ext cx="1884574" cy="1884574"/>
            <a:chOff x="1445485" y="1126028"/>
            <a:chExt cx="1884574" cy="1884574"/>
          </a:xfrm>
        </p:grpSpPr>
        <p:sp>
          <p:nvSpPr>
            <p:cNvPr id="151" name="Oval 150">
              <a:extLst>
                <a:ext uri="{FF2B5EF4-FFF2-40B4-BE49-F238E27FC236}">
                  <a16:creationId xmlns:a16="http://schemas.microsoft.com/office/drawing/2014/main" id="{7EB82BC0-1066-44A7-9AC6-049C5FF1E5B3}"/>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2" name="Straight Arrow Connector 151">
              <a:extLst>
                <a:ext uri="{FF2B5EF4-FFF2-40B4-BE49-F238E27FC236}">
                  <a16:creationId xmlns:a16="http://schemas.microsoft.com/office/drawing/2014/main" id="{F68D2BA3-A8BD-4C15-A004-5516B6B127E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3" name="Straight Arrow Connector 152">
              <a:extLst>
                <a:ext uri="{FF2B5EF4-FFF2-40B4-BE49-F238E27FC236}">
                  <a16:creationId xmlns:a16="http://schemas.microsoft.com/office/drawing/2014/main" id="{630EFF3A-A504-4C14-90D6-1FF9D6F3C73F}"/>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4" name="Group 153">
            <a:extLst>
              <a:ext uri="{FF2B5EF4-FFF2-40B4-BE49-F238E27FC236}">
                <a16:creationId xmlns:a16="http://schemas.microsoft.com/office/drawing/2014/main" id="{3960E6EE-A55E-462D-A52A-F11D89FE48BC}"/>
              </a:ext>
            </a:extLst>
          </p:cNvPr>
          <p:cNvGrpSpPr/>
          <p:nvPr/>
        </p:nvGrpSpPr>
        <p:grpSpPr>
          <a:xfrm rot="18832498">
            <a:off x="1845925" y="3061480"/>
            <a:ext cx="1884574" cy="1884574"/>
            <a:chOff x="1445485" y="1126028"/>
            <a:chExt cx="1884574" cy="1884574"/>
          </a:xfrm>
        </p:grpSpPr>
        <p:sp>
          <p:nvSpPr>
            <p:cNvPr id="155" name="Oval 154">
              <a:extLst>
                <a:ext uri="{FF2B5EF4-FFF2-40B4-BE49-F238E27FC236}">
                  <a16:creationId xmlns:a16="http://schemas.microsoft.com/office/drawing/2014/main" id="{50704115-2077-4A85-8CB9-BB08F3E4E611}"/>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6" name="Straight Arrow Connector 155">
              <a:extLst>
                <a:ext uri="{FF2B5EF4-FFF2-40B4-BE49-F238E27FC236}">
                  <a16:creationId xmlns:a16="http://schemas.microsoft.com/office/drawing/2014/main" id="{6DCC1512-D1EE-4967-9DF5-1CA44193BD0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CDCF2AD6-EEF5-482E-BC9C-5AAD413D4B98}"/>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8" name="Group 157">
            <a:extLst>
              <a:ext uri="{FF2B5EF4-FFF2-40B4-BE49-F238E27FC236}">
                <a16:creationId xmlns:a16="http://schemas.microsoft.com/office/drawing/2014/main" id="{99964514-B548-404E-96BF-DBD79A8EB3F4}"/>
              </a:ext>
            </a:extLst>
          </p:cNvPr>
          <p:cNvGrpSpPr/>
          <p:nvPr/>
        </p:nvGrpSpPr>
        <p:grpSpPr>
          <a:xfrm rot="16586833">
            <a:off x="845875" y="3754823"/>
            <a:ext cx="1884574" cy="1884574"/>
            <a:chOff x="1445485" y="1126028"/>
            <a:chExt cx="1884574" cy="1884574"/>
          </a:xfrm>
        </p:grpSpPr>
        <p:sp>
          <p:nvSpPr>
            <p:cNvPr id="159" name="Oval 158">
              <a:extLst>
                <a:ext uri="{FF2B5EF4-FFF2-40B4-BE49-F238E27FC236}">
                  <a16:creationId xmlns:a16="http://schemas.microsoft.com/office/drawing/2014/main" id="{A6B34117-898E-43A0-B7CD-6C55CFE85E19}"/>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0" name="Straight Arrow Connector 159">
              <a:extLst>
                <a:ext uri="{FF2B5EF4-FFF2-40B4-BE49-F238E27FC236}">
                  <a16:creationId xmlns:a16="http://schemas.microsoft.com/office/drawing/2014/main" id="{BBE5BB58-806F-422D-A359-144BEBEE8DBC}"/>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1" name="Straight Arrow Connector 160">
              <a:extLst>
                <a:ext uri="{FF2B5EF4-FFF2-40B4-BE49-F238E27FC236}">
                  <a16:creationId xmlns:a16="http://schemas.microsoft.com/office/drawing/2014/main" id="{577DD935-84B9-49A8-A05E-EBD8242F18FD}"/>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62" name="Group 161">
            <a:extLst>
              <a:ext uri="{FF2B5EF4-FFF2-40B4-BE49-F238E27FC236}">
                <a16:creationId xmlns:a16="http://schemas.microsoft.com/office/drawing/2014/main" id="{5C5E9309-8B8E-43CE-89A3-372562597CB5}"/>
              </a:ext>
            </a:extLst>
          </p:cNvPr>
          <p:cNvGrpSpPr/>
          <p:nvPr/>
        </p:nvGrpSpPr>
        <p:grpSpPr>
          <a:xfrm rot="16586833">
            <a:off x="3060347" y="3709687"/>
            <a:ext cx="1884574" cy="1884574"/>
            <a:chOff x="1445485" y="1126028"/>
            <a:chExt cx="1884574" cy="1884574"/>
          </a:xfrm>
        </p:grpSpPr>
        <p:sp>
          <p:nvSpPr>
            <p:cNvPr id="163" name="Oval 162">
              <a:extLst>
                <a:ext uri="{FF2B5EF4-FFF2-40B4-BE49-F238E27FC236}">
                  <a16:creationId xmlns:a16="http://schemas.microsoft.com/office/drawing/2014/main" id="{EBE5F0A4-C43F-417E-A6A3-A9C310DD2E6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4" name="Straight Arrow Connector 163">
              <a:extLst>
                <a:ext uri="{FF2B5EF4-FFF2-40B4-BE49-F238E27FC236}">
                  <a16:creationId xmlns:a16="http://schemas.microsoft.com/office/drawing/2014/main" id="{3F53ACEC-118F-42C5-83CB-9C76EC013C96}"/>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6677ADDE-A8F1-4A5F-9701-D362280DF1A9}"/>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66" name="Group 165">
            <a:extLst>
              <a:ext uri="{FF2B5EF4-FFF2-40B4-BE49-F238E27FC236}">
                <a16:creationId xmlns:a16="http://schemas.microsoft.com/office/drawing/2014/main" id="{8E1FF548-8E25-458D-8CAB-99912B6426E9}"/>
              </a:ext>
            </a:extLst>
          </p:cNvPr>
          <p:cNvGrpSpPr/>
          <p:nvPr/>
        </p:nvGrpSpPr>
        <p:grpSpPr>
          <a:xfrm rot="2132439">
            <a:off x="1970118" y="1411321"/>
            <a:ext cx="1884574" cy="1884574"/>
            <a:chOff x="1445485" y="1126028"/>
            <a:chExt cx="1884574" cy="1884574"/>
          </a:xfrm>
        </p:grpSpPr>
        <p:sp>
          <p:nvSpPr>
            <p:cNvPr id="167" name="Oval 166">
              <a:extLst>
                <a:ext uri="{FF2B5EF4-FFF2-40B4-BE49-F238E27FC236}">
                  <a16:creationId xmlns:a16="http://schemas.microsoft.com/office/drawing/2014/main" id="{3039091F-24EC-405F-A12E-BBD1B41F476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8" name="Straight Arrow Connector 167">
              <a:extLst>
                <a:ext uri="{FF2B5EF4-FFF2-40B4-BE49-F238E27FC236}">
                  <a16:creationId xmlns:a16="http://schemas.microsoft.com/office/drawing/2014/main" id="{D2D3AB11-9DB3-4376-9E59-7317D3479018}"/>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52C7EB60-3EE8-4AC8-A70D-95F0417704E3}"/>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2B939598-FC4A-49A4-89DE-516DAB4597DD}"/>
              </a:ext>
            </a:extLst>
          </p:cNvPr>
          <p:cNvGrpSpPr/>
          <p:nvPr/>
        </p:nvGrpSpPr>
        <p:grpSpPr>
          <a:xfrm rot="1345962">
            <a:off x="7504064" y="1763178"/>
            <a:ext cx="750094" cy="705182"/>
            <a:chOff x="7717631" y="1626062"/>
            <a:chExt cx="750094" cy="705182"/>
          </a:xfrm>
        </p:grpSpPr>
        <p:sp>
          <p:nvSpPr>
            <p:cNvPr id="134" name="Oval 133"/>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53" name="Straight Arrow Connector 52">
              <a:extLst>
                <a:ext uri="{FF2B5EF4-FFF2-40B4-BE49-F238E27FC236}">
                  <a16:creationId xmlns:a16="http://schemas.microsoft.com/office/drawing/2014/main" id="{2E54EB5B-2A24-48D8-B5A1-6295CFC376C3}"/>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390D3632-3E3D-4861-9083-C6B8E050FE57}"/>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01266D2F-8A49-440D-B77A-E67F976AEA82}"/>
              </a:ext>
            </a:extLst>
          </p:cNvPr>
          <p:cNvGrpSpPr/>
          <p:nvPr/>
        </p:nvGrpSpPr>
        <p:grpSpPr>
          <a:xfrm rot="2179430">
            <a:off x="10040807" y="1843533"/>
            <a:ext cx="750094" cy="705182"/>
            <a:chOff x="7717631" y="1626062"/>
            <a:chExt cx="750094" cy="705182"/>
          </a:xfrm>
        </p:grpSpPr>
        <p:sp>
          <p:nvSpPr>
            <p:cNvPr id="172" name="Oval 171">
              <a:extLst>
                <a:ext uri="{FF2B5EF4-FFF2-40B4-BE49-F238E27FC236}">
                  <a16:creationId xmlns:a16="http://schemas.microsoft.com/office/drawing/2014/main" id="{847C10B9-D51F-41C4-AF9E-95E315EFC39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73" name="Straight Arrow Connector 172">
              <a:extLst>
                <a:ext uri="{FF2B5EF4-FFF2-40B4-BE49-F238E27FC236}">
                  <a16:creationId xmlns:a16="http://schemas.microsoft.com/office/drawing/2014/main" id="{3B46545F-E16F-4406-BF99-A2223FC9E16B}"/>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4" name="Straight Arrow Connector 173">
              <a:extLst>
                <a:ext uri="{FF2B5EF4-FFF2-40B4-BE49-F238E27FC236}">
                  <a16:creationId xmlns:a16="http://schemas.microsoft.com/office/drawing/2014/main" id="{2F550C5E-121C-445F-8445-0EFECE00E8F1}"/>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FCADE39C-4070-4475-A92E-76E3339D0AD4}"/>
              </a:ext>
            </a:extLst>
          </p:cNvPr>
          <p:cNvGrpSpPr/>
          <p:nvPr/>
        </p:nvGrpSpPr>
        <p:grpSpPr>
          <a:xfrm rot="21224222">
            <a:off x="8465989" y="3249079"/>
            <a:ext cx="750094" cy="705182"/>
            <a:chOff x="7717631" y="1626062"/>
            <a:chExt cx="750094" cy="705182"/>
          </a:xfrm>
        </p:grpSpPr>
        <p:sp>
          <p:nvSpPr>
            <p:cNvPr id="176" name="Oval 175">
              <a:extLst>
                <a:ext uri="{FF2B5EF4-FFF2-40B4-BE49-F238E27FC236}">
                  <a16:creationId xmlns:a16="http://schemas.microsoft.com/office/drawing/2014/main" id="{9D03DC1C-CCE5-48C8-A843-190C96606CDF}"/>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77" name="Straight Arrow Connector 176">
              <a:extLst>
                <a:ext uri="{FF2B5EF4-FFF2-40B4-BE49-F238E27FC236}">
                  <a16:creationId xmlns:a16="http://schemas.microsoft.com/office/drawing/2014/main" id="{9ECA5B73-A89D-4A72-9734-F05CCE872737}"/>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8" name="Straight Arrow Connector 177">
              <a:extLst>
                <a:ext uri="{FF2B5EF4-FFF2-40B4-BE49-F238E27FC236}">
                  <a16:creationId xmlns:a16="http://schemas.microsoft.com/office/drawing/2014/main" id="{A6C03D37-BE71-4BDB-B1E2-284590344814}"/>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9" name="Group 178">
            <a:extLst>
              <a:ext uri="{FF2B5EF4-FFF2-40B4-BE49-F238E27FC236}">
                <a16:creationId xmlns:a16="http://schemas.microsoft.com/office/drawing/2014/main" id="{C538A1C2-7D16-46C5-A23C-3F5E3927BFD6}"/>
              </a:ext>
            </a:extLst>
          </p:cNvPr>
          <p:cNvGrpSpPr/>
          <p:nvPr/>
        </p:nvGrpSpPr>
        <p:grpSpPr>
          <a:xfrm rot="1752329">
            <a:off x="7255151" y="4566916"/>
            <a:ext cx="750094" cy="705182"/>
            <a:chOff x="7717631" y="1626062"/>
            <a:chExt cx="750094" cy="705182"/>
          </a:xfrm>
        </p:grpSpPr>
        <p:sp>
          <p:nvSpPr>
            <p:cNvPr id="180" name="Oval 179">
              <a:extLst>
                <a:ext uri="{FF2B5EF4-FFF2-40B4-BE49-F238E27FC236}">
                  <a16:creationId xmlns:a16="http://schemas.microsoft.com/office/drawing/2014/main" id="{A9791742-64B3-4FBE-AFCE-F3017257A76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1" name="Straight Arrow Connector 180">
              <a:extLst>
                <a:ext uri="{FF2B5EF4-FFF2-40B4-BE49-F238E27FC236}">
                  <a16:creationId xmlns:a16="http://schemas.microsoft.com/office/drawing/2014/main" id="{F1B06329-162B-44B8-853F-93685D4B48A8}"/>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21DA5686-271D-4B46-98B8-9B0E3D5D382C}"/>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83" name="Group 182">
            <a:extLst>
              <a:ext uri="{FF2B5EF4-FFF2-40B4-BE49-F238E27FC236}">
                <a16:creationId xmlns:a16="http://schemas.microsoft.com/office/drawing/2014/main" id="{0D5A0C96-4EE1-4DFD-A6EF-73DC0364FC31}"/>
              </a:ext>
            </a:extLst>
          </p:cNvPr>
          <p:cNvGrpSpPr/>
          <p:nvPr/>
        </p:nvGrpSpPr>
        <p:grpSpPr>
          <a:xfrm rot="4413234">
            <a:off x="9324126" y="4718750"/>
            <a:ext cx="750094" cy="705182"/>
            <a:chOff x="7717631" y="1626062"/>
            <a:chExt cx="750094" cy="705182"/>
          </a:xfrm>
        </p:grpSpPr>
        <p:sp>
          <p:nvSpPr>
            <p:cNvPr id="184" name="Oval 183">
              <a:extLst>
                <a:ext uri="{FF2B5EF4-FFF2-40B4-BE49-F238E27FC236}">
                  <a16:creationId xmlns:a16="http://schemas.microsoft.com/office/drawing/2014/main" id="{F3E3DB3D-3370-4A10-88E0-C45D1A65F56F}"/>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5" name="Straight Arrow Connector 184">
              <a:extLst>
                <a:ext uri="{FF2B5EF4-FFF2-40B4-BE49-F238E27FC236}">
                  <a16:creationId xmlns:a16="http://schemas.microsoft.com/office/drawing/2014/main" id="{02D5D189-7F85-44E2-8CD6-E1BADFB46C99}"/>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8511120D-588D-43CA-A286-946545193ADD}"/>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87" name="Group 186">
            <a:extLst>
              <a:ext uri="{FF2B5EF4-FFF2-40B4-BE49-F238E27FC236}">
                <a16:creationId xmlns:a16="http://schemas.microsoft.com/office/drawing/2014/main" id="{9DBD17C8-5766-4C5F-8566-4338C91301CB}"/>
              </a:ext>
            </a:extLst>
          </p:cNvPr>
          <p:cNvGrpSpPr/>
          <p:nvPr/>
        </p:nvGrpSpPr>
        <p:grpSpPr>
          <a:xfrm rot="4413234">
            <a:off x="10234356" y="3676893"/>
            <a:ext cx="750094" cy="705182"/>
            <a:chOff x="7717631" y="1626062"/>
            <a:chExt cx="750094" cy="705182"/>
          </a:xfrm>
        </p:grpSpPr>
        <p:sp>
          <p:nvSpPr>
            <p:cNvPr id="188" name="Oval 187">
              <a:extLst>
                <a:ext uri="{FF2B5EF4-FFF2-40B4-BE49-F238E27FC236}">
                  <a16:creationId xmlns:a16="http://schemas.microsoft.com/office/drawing/2014/main" id="{6260630B-8F30-477D-AABA-4351BA7C5220}"/>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9" name="Straight Arrow Connector 188">
              <a:extLst>
                <a:ext uri="{FF2B5EF4-FFF2-40B4-BE49-F238E27FC236}">
                  <a16:creationId xmlns:a16="http://schemas.microsoft.com/office/drawing/2014/main" id="{75A53069-4449-4958-A477-3912C988EC5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a:extLst>
                <a:ext uri="{FF2B5EF4-FFF2-40B4-BE49-F238E27FC236}">
                  <a16:creationId xmlns:a16="http://schemas.microsoft.com/office/drawing/2014/main" id="{EE2163E6-32E7-419C-A1DA-02CE8A365120}"/>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65" name="TextBox 64">
            <a:extLst>
              <a:ext uri="{FF2B5EF4-FFF2-40B4-BE49-F238E27FC236}">
                <a16:creationId xmlns:a16="http://schemas.microsoft.com/office/drawing/2014/main" id="{60620362-AB33-48E9-B6A8-B7398432DF3A}"/>
              </a:ext>
            </a:extLst>
          </p:cNvPr>
          <p:cNvSpPr txBox="1"/>
          <p:nvPr/>
        </p:nvSpPr>
        <p:spPr>
          <a:xfrm>
            <a:off x="973038" y="723303"/>
            <a:ext cx="3866148" cy="584775"/>
          </a:xfrm>
          <a:prstGeom prst="rect">
            <a:avLst/>
          </a:prstGeom>
          <a:noFill/>
        </p:spPr>
        <p:txBody>
          <a:bodyPr wrap="square" rtlCol="0">
            <a:spAutoFit/>
          </a:bodyPr>
          <a:lstStyle/>
          <a:p>
            <a:pPr algn="ctr"/>
            <a:r>
              <a:rPr lang="en-US" sz="3200" dirty="0">
                <a:solidFill>
                  <a:srgbClr val="FF0000"/>
                </a:solidFill>
              </a:rPr>
              <a:t>Gaussian populations</a:t>
            </a:r>
          </a:p>
        </p:txBody>
      </p:sp>
      <p:sp>
        <p:nvSpPr>
          <p:cNvPr id="191" name="TextBox 190">
            <a:extLst>
              <a:ext uri="{FF2B5EF4-FFF2-40B4-BE49-F238E27FC236}">
                <a16:creationId xmlns:a16="http://schemas.microsoft.com/office/drawing/2014/main" id="{2B2CEE03-1F42-4790-89C5-6F7F06CFD5BA}"/>
              </a:ext>
            </a:extLst>
          </p:cNvPr>
          <p:cNvSpPr txBox="1"/>
          <p:nvPr/>
        </p:nvSpPr>
        <p:spPr>
          <a:xfrm>
            <a:off x="6698089" y="723303"/>
            <a:ext cx="5031970" cy="584775"/>
          </a:xfrm>
          <a:prstGeom prst="rect">
            <a:avLst/>
          </a:prstGeom>
          <a:noFill/>
        </p:spPr>
        <p:txBody>
          <a:bodyPr wrap="square" rtlCol="0">
            <a:spAutoFit/>
          </a:bodyPr>
          <a:lstStyle/>
          <a:p>
            <a:pPr algn="ctr"/>
            <a:r>
              <a:rPr lang="en-US" sz="3200" dirty="0">
                <a:solidFill>
                  <a:srgbClr val="00B0F0"/>
                </a:solidFill>
              </a:rPr>
              <a:t>House-of-Cards populations</a:t>
            </a:r>
          </a:p>
        </p:txBody>
      </p:sp>
    </p:spTree>
    <p:extLst>
      <p:ext uri="{BB962C8B-B14F-4D97-AF65-F5344CB8AC3E}">
        <p14:creationId xmlns:p14="http://schemas.microsoft.com/office/powerpoint/2010/main" val="40885133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973" y="2967335"/>
            <a:ext cx="10968054" cy="923330"/>
          </a:xfrm>
          <a:prstGeom prst="rect">
            <a:avLst/>
          </a:prstGeom>
          <a:noFill/>
        </p:spPr>
        <p:txBody>
          <a:bodyPr wrap="square" rtlCol="0">
            <a:spAutoFit/>
          </a:bodyPr>
          <a:lstStyle/>
          <a:p>
            <a:pPr algn="ctr"/>
            <a:r>
              <a:rPr lang="en-AU" sz="5400" dirty="0">
                <a:solidFill>
                  <a:schemeClr val="tx1">
                    <a:lumMod val="65000"/>
                    <a:lumOff val="35000"/>
                  </a:schemeClr>
                </a:solidFill>
              </a:rPr>
              <a:t>What </a:t>
            </a:r>
            <a:r>
              <a:rPr lang="en-AU" sz="5400" b="1" dirty="0">
                <a:solidFill>
                  <a:schemeClr val="accent1"/>
                </a:solidFill>
              </a:rPr>
              <a:t>mediates</a:t>
            </a:r>
            <a:r>
              <a:rPr lang="en-AU" sz="5400" dirty="0">
                <a:solidFill>
                  <a:schemeClr val="accent1"/>
                </a:solidFill>
              </a:rPr>
              <a:t> </a:t>
            </a:r>
            <a:r>
              <a:rPr lang="en-AU" sz="5400" dirty="0">
                <a:solidFill>
                  <a:schemeClr val="tx1">
                    <a:lumMod val="65000"/>
                    <a:lumOff val="35000"/>
                  </a:schemeClr>
                </a:solidFill>
              </a:rPr>
              <a:t>these differences?</a:t>
            </a:r>
          </a:p>
        </p:txBody>
      </p:sp>
    </p:spTree>
    <p:extLst>
      <p:ext uri="{BB962C8B-B14F-4D97-AF65-F5344CB8AC3E}">
        <p14:creationId xmlns:p14="http://schemas.microsoft.com/office/powerpoint/2010/main" val="1800964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658F967-4D63-480D-8C91-22371677CAD9}"/>
              </a:ext>
            </a:extLst>
          </p:cNvPr>
          <p:cNvSpPr/>
          <p:nvPr/>
        </p:nvSpPr>
        <p:spPr>
          <a:xfrm>
            <a:off x="4631525" y="1703096"/>
            <a:ext cx="3106750" cy="3757904"/>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77315DAC-8906-4932-8026-12CB6A44D5CF}"/>
              </a:ext>
            </a:extLst>
          </p:cNvPr>
          <p:cNvSpPr/>
          <p:nvPr/>
        </p:nvSpPr>
        <p:spPr>
          <a:xfrm>
            <a:off x="772883" y="2544335"/>
            <a:ext cx="10824032" cy="2664998"/>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C0F35E-7E10-49B0-A369-2B74C658F085}"/>
              </a:ext>
            </a:extLst>
          </p:cNvPr>
          <p:cNvSpPr/>
          <p:nvPr/>
        </p:nvSpPr>
        <p:spPr>
          <a:xfrm>
            <a:off x="2720" y="3106057"/>
            <a:ext cx="243840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 name="Straight Connector 1">
            <a:extLst>
              <a:ext uri="{FF2B5EF4-FFF2-40B4-BE49-F238E27FC236}">
                <a16:creationId xmlns:a16="http://schemas.microsoft.com/office/drawing/2014/main" id="{EAF85785-042A-4A37-AA71-A00E62C89D97}"/>
              </a:ext>
            </a:extLst>
          </p:cNvPr>
          <p:cNvCxnSpPr/>
          <p:nvPr/>
        </p:nvCxnSpPr>
        <p:spPr>
          <a:xfrm>
            <a:off x="2208893" y="1356567"/>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7E27622B-49F8-4E8A-945C-D7E18E47F598}"/>
              </a:ext>
            </a:extLst>
          </p:cNvPr>
          <p:cNvCxnSpPr>
            <a:cxnSpLocks/>
          </p:cNvCxnSpPr>
          <p:nvPr/>
        </p:nvCxnSpPr>
        <p:spPr>
          <a:xfrm flipH="1">
            <a:off x="2208895" y="5544457"/>
            <a:ext cx="808173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0C6E2F4-DF80-40A9-A7BA-DB22EA1801F3}"/>
              </a:ext>
            </a:extLst>
          </p:cNvPr>
          <p:cNvSpPr/>
          <p:nvPr/>
        </p:nvSpPr>
        <p:spPr>
          <a:xfrm>
            <a:off x="10199917" y="3450512"/>
            <a:ext cx="174534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394D1C7-60F1-4C27-B9B8-B7CFB02B31C9}"/>
              </a:ext>
            </a:extLst>
          </p:cNvPr>
          <p:cNvSpPr txBox="1"/>
          <p:nvPr/>
        </p:nvSpPr>
        <p:spPr>
          <a:xfrm rot="16200000">
            <a:off x="152116" y="3065336"/>
            <a:ext cx="2758615" cy="584775"/>
          </a:xfrm>
          <a:prstGeom prst="rect">
            <a:avLst/>
          </a:prstGeom>
          <a:noFill/>
        </p:spPr>
        <p:txBody>
          <a:bodyPr wrap="square" rtlCol="0">
            <a:spAutoFit/>
          </a:bodyPr>
          <a:lstStyle/>
          <a:p>
            <a:pPr algn="ctr"/>
            <a:r>
              <a:rPr lang="en-US" sz="3200" dirty="0"/>
              <a:t>Frequency</a:t>
            </a:r>
          </a:p>
        </p:txBody>
      </p:sp>
      <p:sp>
        <p:nvSpPr>
          <p:cNvPr id="22" name="TextBox 21">
            <a:extLst>
              <a:ext uri="{FF2B5EF4-FFF2-40B4-BE49-F238E27FC236}">
                <a16:creationId xmlns:a16="http://schemas.microsoft.com/office/drawing/2014/main" id="{9B99D661-A2E8-4229-9ADA-FBF2B4EFEBD4}"/>
              </a:ext>
            </a:extLst>
          </p:cNvPr>
          <p:cNvSpPr txBox="1"/>
          <p:nvPr/>
        </p:nvSpPr>
        <p:spPr>
          <a:xfrm>
            <a:off x="4053111" y="5796124"/>
            <a:ext cx="4263576" cy="584775"/>
          </a:xfrm>
          <a:prstGeom prst="rect">
            <a:avLst/>
          </a:prstGeom>
          <a:noFill/>
        </p:spPr>
        <p:txBody>
          <a:bodyPr wrap="square" rtlCol="0">
            <a:spAutoFit/>
          </a:bodyPr>
          <a:lstStyle/>
          <a:p>
            <a:pPr algn="ctr"/>
            <a:r>
              <a:rPr lang="en-US" sz="3200" dirty="0"/>
              <a:t>Mutational effect size</a:t>
            </a:r>
          </a:p>
        </p:txBody>
      </p:sp>
      <p:cxnSp>
        <p:nvCxnSpPr>
          <p:cNvPr id="23" name="Straight Connector 22">
            <a:extLst>
              <a:ext uri="{FF2B5EF4-FFF2-40B4-BE49-F238E27FC236}">
                <a16:creationId xmlns:a16="http://schemas.microsoft.com/office/drawing/2014/main" id="{EAD6FFA4-AF1D-476A-AB3F-D5C9CAA00676}"/>
              </a:ext>
            </a:extLst>
          </p:cNvPr>
          <p:cNvCxnSpPr>
            <a:cxnSpLocks/>
          </p:cNvCxnSpPr>
          <p:nvPr/>
        </p:nvCxnSpPr>
        <p:spPr>
          <a:xfrm>
            <a:off x="6200322"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8CB0FA-E149-4AD6-A263-7A7722522AD4}"/>
              </a:ext>
            </a:extLst>
          </p:cNvPr>
          <p:cNvSpPr txBox="1"/>
          <p:nvPr/>
        </p:nvSpPr>
        <p:spPr>
          <a:xfrm>
            <a:off x="5859010" y="5584503"/>
            <a:ext cx="682624" cy="400110"/>
          </a:xfrm>
          <a:prstGeom prst="rect">
            <a:avLst/>
          </a:prstGeom>
          <a:noFill/>
        </p:spPr>
        <p:txBody>
          <a:bodyPr wrap="square" rtlCol="0">
            <a:spAutoFit/>
          </a:bodyPr>
          <a:lstStyle/>
          <a:p>
            <a:pPr algn="ctr"/>
            <a:r>
              <a:rPr lang="en-US" sz="2000" dirty="0"/>
              <a:t>0</a:t>
            </a:r>
          </a:p>
        </p:txBody>
      </p:sp>
      <p:cxnSp>
        <p:nvCxnSpPr>
          <p:cNvPr id="26" name="Straight Connector 25">
            <a:extLst>
              <a:ext uri="{FF2B5EF4-FFF2-40B4-BE49-F238E27FC236}">
                <a16:creationId xmlns:a16="http://schemas.microsoft.com/office/drawing/2014/main" id="{76E0C871-13A6-41C9-BF1C-A90D9CA18712}"/>
              </a:ext>
            </a:extLst>
          </p:cNvPr>
          <p:cNvCxnSpPr>
            <a:cxnSpLocks/>
          </p:cNvCxnSpPr>
          <p:nvPr/>
        </p:nvCxnSpPr>
        <p:spPr>
          <a:xfrm>
            <a:off x="9599611"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652222A-48B5-4174-B286-E2133A801975}"/>
              </a:ext>
            </a:extLst>
          </p:cNvPr>
          <p:cNvSpPr txBox="1"/>
          <p:nvPr/>
        </p:nvSpPr>
        <p:spPr>
          <a:xfrm>
            <a:off x="9258299" y="5584503"/>
            <a:ext cx="682624" cy="400110"/>
          </a:xfrm>
          <a:prstGeom prst="rect">
            <a:avLst/>
          </a:prstGeom>
          <a:noFill/>
        </p:spPr>
        <p:txBody>
          <a:bodyPr wrap="square" rtlCol="0">
            <a:spAutoFit/>
          </a:bodyPr>
          <a:lstStyle/>
          <a:p>
            <a:pPr algn="ctr"/>
            <a:r>
              <a:rPr lang="en-US" sz="2000" dirty="0"/>
              <a:t>5</a:t>
            </a:r>
          </a:p>
        </p:txBody>
      </p:sp>
      <p:cxnSp>
        <p:nvCxnSpPr>
          <p:cNvPr id="29" name="Straight Connector 28">
            <a:extLst>
              <a:ext uri="{FF2B5EF4-FFF2-40B4-BE49-F238E27FC236}">
                <a16:creationId xmlns:a16="http://schemas.microsoft.com/office/drawing/2014/main" id="{EAC88B5F-2029-4F95-86DE-3F94B917190F}"/>
              </a:ext>
            </a:extLst>
          </p:cNvPr>
          <p:cNvCxnSpPr>
            <a:cxnSpLocks/>
          </p:cNvCxnSpPr>
          <p:nvPr/>
        </p:nvCxnSpPr>
        <p:spPr>
          <a:xfrm>
            <a:off x="2823257"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6AA305D-68CD-4803-AAB1-D2AF59FE110F}"/>
              </a:ext>
            </a:extLst>
          </p:cNvPr>
          <p:cNvSpPr txBox="1"/>
          <p:nvPr/>
        </p:nvSpPr>
        <p:spPr>
          <a:xfrm>
            <a:off x="2481945" y="5584503"/>
            <a:ext cx="682624" cy="400110"/>
          </a:xfrm>
          <a:prstGeom prst="rect">
            <a:avLst/>
          </a:prstGeom>
          <a:noFill/>
        </p:spPr>
        <p:txBody>
          <a:bodyPr wrap="square" rtlCol="0">
            <a:spAutoFit/>
          </a:bodyPr>
          <a:lstStyle/>
          <a:p>
            <a:pPr algn="ctr"/>
            <a:r>
              <a:rPr lang="en-US" sz="2000" dirty="0"/>
              <a:t>-5</a:t>
            </a:r>
          </a:p>
        </p:txBody>
      </p:sp>
      <p:sp>
        <p:nvSpPr>
          <p:cNvPr id="31" name="TextBox 30">
            <a:extLst>
              <a:ext uri="{FF2B5EF4-FFF2-40B4-BE49-F238E27FC236}">
                <a16:creationId xmlns:a16="http://schemas.microsoft.com/office/drawing/2014/main" id="{69EB97E7-F655-4457-A6B7-9C4E58BF6505}"/>
              </a:ext>
            </a:extLst>
          </p:cNvPr>
          <p:cNvSpPr txBox="1"/>
          <p:nvPr/>
        </p:nvSpPr>
        <p:spPr>
          <a:xfrm>
            <a:off x="9166964" y="4346585"/>
            <a:ext cx="1301629" cy="523220"/>
          </a:xfrm>
          <a:prstGeom prst="rect">
            <a:avLst/>
          </a:prstGeom>
          <a:noFill/>
        </p:spPr>
        <p:txBody>
          <a:bodyPr wrap="square" rtlCol="0">
            <a:spAutoFit/>
          </a:bodyPr>
          <a:lstStyle/>
          <a:p>
            <a:r>
              <a:rPr lang="el-GR" sz="2800" b="1" dirty="0">
                <a:solidFill>
                  <a:srgbClr val="92D050"/>
                </a:solidFill>
              </a:rPr>
              <a:t>α</a:t>
            </a:r>
            <a:r>
              <a:rPr lang="en-US" sz="2800" b="1" dirty="0">
                <a:solidFill>
                  <a:srgbClr val="92D050"/>
                </a:solidFill>
              </a:rPr>
              <a:t> &gt;&gt; 1 </a:t>
            </a:r>
          </a:p>
        </p:txBody>
      </p:sp>
      <p:sp>
        <p:nvSpPr>
          <p:cNvPr id="32" name="TextBox 31">
            <a:extLst>
              <a:ext uri="{FF2B5EF4-FFF2-40B4-BE49-F238E27FC236}">
                <a16:creationId xmlns:a16="http://schemas.microsoft.com/office/drawing/2014/main" id="{83B068BB-2FC5-432F-87FD-6FE091B23519}"/>
              </a:ext>
            </a:extLst>
          </p:cNvPr>
          <p:cNvSpPr txBox="1"/>
          <p:nvPr/>
        </p:nvSpPr>
        <p:spPr>
          <a:xfrm>
            <a:off x="6541634" y="1937658"/>
            <a:ext cx="1091604" cy="523220"/>
          </a:xfrm>
          <a:prstGeom prst="rect">
            <a:avLst/>
          </a:prstGeom>
          <a:noFill/>
        </p:spPr>
        <p:txBody>
          <a:bodyPr wrap="square" rtlCol="0">
            <a:spAutoFit/>
          </a:bodyPr>
          <a:lstStyle/>
          <a:p>
            <a:r>
              <a:rPr lang="el-GR" sz="2800" b="1" dirty="0"/>
              <a:t>α</a:t>
            </a:r>
            <a:r>
              <a:rPr lang="en-US" sz="2800" b="1" dirty="0"/>
              <a:t> </a:t>
            </a:r>
            <a:r>
              <a:rPr lang="en-US" sz="2800" dirty="0"/>
              <a:t>≈</a:t>
            </a:r>
            <a:r>
              <a:rPr lang="en-US" sz="2800" b="1" dirty="0"/>
              <a:t> 1 </a:t>
            </a:r>
          </a:p>
        </p:txBody>
      </p:sp>
      <p:sp>
        <p:nvSpPr>
          <p:cNvPr id="33" name="TextBox 32">
            <a:extLst>
              <a:ext uri="{FF2B5EF4-FFF2-40B4-BE49-F238E27FC236}">
                <a16:creationId xmlns:a16="http://schemas.microsoft.com/office/drawing/2014/main" id="{08267461-0F0C-42D1-8E1C-2BDBF8B9E55A}"/>
              </a:ext>
            </a:extLst>
          </p:cNvPr>
          <p:cNvSpPr txBox="1"/>
          <p:nvPr/>
        </p:nvSpPr>
        <p:spPr>
          <a:xfrm>
            <a:off x="1460096" y="288089"/>
            <a:ext cx="9271808" cy="707886"/>
          </a:xfrm>
          <a:prstGeom prst="rect">
            <a:avLst/>
          </a:prstGeom>
          <a:noFill/>
        </p:spPr>
        <p:txBody>
          <a:bodyPr wrap="square" rtlCol="0">
            <a:spAutoFit/>
          </a:bodyPr>
          <a:lstStyle/>
          <a:p>
            <a:pPr algn="ctr"/>
            <a:r>
              <a:rPr lang="en-US" sz="4000" dirty="0">
                <a:latin typeface="+mj-lt"/>
              </a:rPr>
              <a:t>Additive effect size variance (</a:t>
            </a:r>
            <a:r>
              <a:rPr lang="el-GR" sz="4000" dirty="0">
                <a:latin typeface="+mj-lt"/>
              </a:rPr>
              <a:t>α</a:t>
            </a:r>
            <a:r>
              <a:rPr lang="en-US" sz="4000" dirty="0">
                <a:latin typeface="+mj-lt"/>
              </a:rPr>
              <a:t>)</a:t>
            </a:r>
          </a:p>
        </p:txBody>
      </p:sp>
    </p:spTree>
    <p:extLst>
      <p:ext uri="{BB962C8B-B14F-4D97-AF65-F5344CB8AC3E}">
        <p14:creationId xmlns:p14="http://schemas.microsoft.com/office/powerpoint/2010/main" val="35105478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43000"/>
            <a:ext cx="12192000" cy="4572000"/>
          </a:xfrm>
          <a:prstGeom prst="rect">
            <a:avLst/>
          </a:prstGeom>
        </p:spPr>
      </p:pic>
    </p:spTree>
    <p:extLst>
      <p:ext uri="{BB962C8B-B14F-4D97-AF65-F5344CB8AC3E}">
        <p14:creationId xmlns:p14="http://schemas.microsoft.com/office/powerpoint/2010/main" val="19781467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6830877" y="630302"/>
            <a:ext cx="5038115" cy="5183675"/>
            <a:chOff x="774179" y="952430"/>
            <a:chExt cx="5038115" cy="5183675"/>
          </a:xfrm>
        </p:grpSpPr>
        <p:sp>
          <p:nvSpPr>
            <p:cNvPr id="49" name="Rectangle">
              <a:extLst>
                <a:ext uri="{FF2B5EF4-FFF2-40B4-BE49-F238E27FC236}">
                  <a16:creationId xmlns:a16="http://schemas.microsoft.com/office/drawing/2014/main" id="{8958FECA-F5A5-4E11-A7A5-18EAA0FE5A33}"/>
                </a:ext>
              </a:extLst>
            </p:cNvPr>
            <p:cNvSpPr/>
            <p:nvPr/>
          </p:nvSpPr>
          <p:spPr>
            <a:xfrm>
              <a:off x="774179" y="952430"/>
              <a:ext cx="5038115" cy="5183675"/>
            </a:xfrm>
            <a:prstGeom prst="rect">
              <a:avLst/>
            </a:prstGeom>
            <a:solidFill>
              <a:schemeClr val="bg1"/>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6" name="Circle">
              <a:extLst>
                <a:ext uri="{FF2B5EF4-FFF2-40B4-BE49-F238E27FC236}">
                  <a16:creationId xmlns:a16="http://schemas.microsoft.com/office/drawing/2014/main" id="{58B09903-E371-473B-890E-108EF2FCEE9D}"/>
                </a:ext>
              </a:extLst>
            </p:cNvPr>
            <p:cNvSpPr/>
            <p:nvPr/>
          </p:nvSpPr>
          <p:spPr>
            <a:xfrm>
              <a:off x="774179" y="102521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7" name="Circle">
              <a:extLst>
                <a:ext uri="{FF2B5EF4-FFF2-40B4-BE49-F238E27FC236}">
                  <a16:creationId xmlns:a16="http://schemas.microsoft.com/office/drawing/2014/main" id="{56FA6BAA-0BDD-430A-80BD-19F6AFECD920}"/>
                </a:ext>
              </a:extLst>
            </p:cNvPr>
            <p:cNvSpPr/>
            <p:nvPr/>
          </p:nvSpPr>
          <p:spPr>
            <a:xfrm>
              <a:off x="2084488" y="183976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8" name="Circle">
              <a:extLst>
                <a:ext uri="{FF2B5EF4-FFF2-40B4-BE49-F238E27FC236}">
                  <a16:creationId xmlns:a16="http://schemas.microsoft.com/office/drawing/2014/main" id="{0D90869C-1C9F-4966-8B64-02CAC54C0D70}"/>
                </a:ext>
              </a:extLst>
            </p:cNvPr>
            <p:cNvSpPr/>
            <p:nvPr/>
          </p:nvSpPr>
          <p:spPr>
            <a:xfrm>
              <a:off x="3108214" y="218163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0" name="Circle">
              <a:extLst>
                <a:ext uri="{FF2B5EF4-FFF2-40B4-BE49-F238E27FC236}">
                  <a16:creationId xmlns:a16="http://schemas.microsoft.com/office/drawing/2014/main" id="{2CE4DF51-CF44-43C7-99A9-80365F94AD7E}"/>
                </a:ext>
              </a:extLst>
            </p:cNvPr>
            <p:cNvSpPr/>
            <p:nvPr/>
          </p:nvSpPr>
          <p:spPr>
            <a:xfrm>
              <a:off x="4174340" y="269949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1" name="Circle">
              <a:extLst>
                <a:ext uri="{FF2B5EF4-FFF2-40B4-BE49-F238E27FC236}">
                  <a16:creationId xmlns:a16="http://schemas.microsoft.com/office/drawing/2014/main" id="{8A9BBC3B-63C0-4C5C-9210-33A0F1A013F8}"/>
                </a:ext>
              </a:extLst>
            </p:cNvPr>
            <p:cNvSpPr/>
            <p:nvPr/>
          </p:nvSpPr>
          <p:spPr>
            <a:xfrm>
              <a:off x="4508289" y="303344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2" name="Circle">
              <a:extLst>
                <a:ext uri="{FF2B5EF4-FFF2-40B4-BE49-F238E27FC236}">
                  <a16:creationId xmlns:a16="http://schemas.microsoft.com/office/drawing/2014/main" id="{510462BE-63B7-4276-8421-E15EB7E01B53}"/>
                </a:ext>
              </a:extLst>
            </p:cNvPr>
            <p:cNvSpPr/>
            <p:nvPr/>
          </p:nvSpPr>
          <p:spPr>
            <a:xfrm>
              <a:off x="1467247" y="147014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5" name="Rectangle 54">
              <a:extLst>
                <a:ext uri="{FF2B5EF4-FFF2-40B4-BE49-F238E27FC236}">
                  <a16:creationId xmlns:a16="http://schemas.microsoft.com/office/drawing/2014/main" id="{E4143CDB-E701-4AC3-9607-0B8438344B28}"/>
                </a:ext>
              </a:extLst>
            </p:cNvPr>
            <p:cNvSpPr/>
            <p:nvPr/>
          </p:nvSpPr>
          <p:spPr>
            <a:xfrm>
              <a:off x="4632278" y="252593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8" name="Rectangle 57">
              <a:extLst>
                <a:ext uri="{FF2B5EF4-FFF2-40B4-BE49-F238E27FC236}">
                  <a16:creationId xmlns:a16="http://schemas.microsoft.com/office/drawing/2014/main" id="{24BCB3D5-C438-4571-B46F-44EC5C2CAB6A}"/>
                </a:ext>
              </a:extLst>
            </p:cNvPr>
            <p:cNvSpPr/>
            <p:nvPr/>
          </p:nvSpPr>
          <p:spPr>
            <a:xfrm>
              <a:off x="4025617" y="276926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9" name="Rectangle 58">
              <a:extLst>
                <a:ext uri="{FF2B5EF4-FFF2-40B4-BE49-F238E27FC236}">
                  <a16:creationId xmlns:a16="http://schemas.microsoft.com/office/drawing/2014/main" id="{BB44D4EF-3C3D-4A1D-B895-C35B075A1973}"/>
                </a:ext>
              </a:extLst>
            </p:cNvPr>
            <p:cNvSpPr/>
            <p:nvPr/>
          </p:nvSpPr>
          <p:spPr>
            <a:xfrm>
              <a:off x="4420439" y="327403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0" name="Rectangle 59">
              <a:extLst>
                <a:ext uri="{FF2B5EF4-FFF2-40B4-BE49-F238E27FC236}">
                  <a16:creationId xmlns:a16="http://schemas.microsoft.com/office/drawing/2014/main" id="{7EF30EA8-FF4A-4641-A25B-DA5335A60878}"/>
                </a:ext>
              </a:extLst>
            </p:cNvPr>
            <p:cNvSpPr/>
            <p:nvPr/>
          </p:nvSpPr>
          <p:spPr>
            <a:xfrm>
              <a:off x="4839514" y="332244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1" name="Rectangle 60">
              <a:extLst>
                <a:ext uri="{FF2B5EF4-FFF2-40B4-BE49-F238E27FC236}">
                  <a16:creationId xmlns:a16="http://schemas.microsoft.com/office/drawing/2014/main" id="{5BF455DC-212C-43D8-9855-3F775894A266}"/>
                </a:ext>
              </a:extLst>
            </p:cNvPr>
            <p:cNvSpPr/>
            <p:nvPr/>
          </p:nvSpPr>
          <p:spPr>
            <a:xfrm>
              <a:off x="4742116" y="285484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2" name="Rectangle 61">
              <a:extLst>
                <a:ext uri="{FF2B5EF4-FFF2-40B4-BE49-F238E27FC236}">
                  <a16:creationId xmlns:a16="http://schemas.microsoft.com/office/drawing/2014/main" id="{A9FA66BA-13B0-44AA-B740-17D6AA107059}"/>
                </a:ext>
              </a:extLst>
            </p:cNvPr>
            <p:cNvSpPr/>
            <p:nvPr/>
          </p:nvSpPr>
          <p:spPr>
            <a:xfrm>
              <a:off x="4078045" y="319180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3" name="Rectangle 62">
              <a:extLst>
                <a:ext uri="{FF2B5EF4-FFF2-40B4-BE49-F238E27FC236}">
                  <a16:creationId xmlns:a16="http://schemas.microsoft.com/office/drawing/2014/main" id="{4CE1B4B0-2C83-4832-8BDC-FE7C4D09C4E7}"/>
                </a:ext>
              </a:extLst>
            </p:cNvPr>
            <p:cNvSpPr/>
            <p:nvPr/>
          </p:nvSpPr>
          <p:spPr>
            <a:xfrm>
              <a:off x="4192386" y="245919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grpSp>
      <p:sp>
        <p:nvSpPr>
          <p:cNvPr id="7" name="Title 6"/>
          <p:cNvSpPr>
            <a:spLocks noGrp="1"/>
          </p:cNvSpPr>
          <p:nvPr>
            <p:ph type="title"/>
          </p:nvPr>
        </p:nvSpPr>
        <p:spPr/>
        <p:txBody>
          <a:bodyPr/>
          <a:lstStyle/>
          <a:p>
            <a:r>
              <a:rPr lang="en-AU" dirty="0">
                <a:solidFill>
                  <a:schemeClr val="tx1">
                    <a:lumMod val="65000"/>
                    <a:lumOff val="35000"/>
                  </a:schemeClr>
                </a:solidFill>
              </a:rPr>
              <a:t>Bringing it all together</a:t>
            </a:r>
            <a:endParaRPr lang="en-AU" dirty="0"/>
          </a:p>
        </p:txBody>
      </p:sp>
      <p:sp>
        <p:nvSpPr>
          <p:cNvPr id="8" name="Content Placeholder 7"/>
          <p:cNvSpPr>
            <a:spLocks noGrp="1"/>
          </p:cNvSpPr>
          <p:nvPr>
            <p:ph idx="1"/>
          </p:nvPr>
        </p:nvSpPr>
        <p:spPr>
          <a:xfrm>
            <a:off x="1097280" y="1974071"/>
            <a:ext cx="5078931" cy="4023360"/>
          </a:xfrm>
        </p:spPr>
        <p:txBody>
          <a:bodyPr>
            <a:noAutofit/>
          </a:bodyPr>
          <a:lstStyle/>
          <a:p>
            <a:r>
              <a:rPr lang="en-AU" sz="2800" dirty="0">
                <a:solidFill>
                  <a:schemeClr val="tx1">
                    <a:lumMod val="65000"/>
                    <a:lumOff val="35000"/>
                  </a:schemeClr>
                </a:solidFill>
              </a:rPr>
              <a:t>House-of-Cards: Low mutation rates leads to low chance of swamping; strong selection leads to efficient removal of deleterious alleles.</a:t>
            </a:r>
          </a:p>
        </p:txBody>
      </p:sp>
      <p:sp>
        <p:nvSpPr>
          <p:cNvPr id="76" name="TextBox 75"/>
          <p:cNvSpPr txBox="1"/>
          <p:nvPr/>
        </p:nvSpPr>
        <p:spPr>
          <a:xfrm>
            <a:off x="8763876" y="5774603"/>
            <a:ext cx="1361350" cy="523220"/>
          </a:xfrm>
          <a:prstGeom prst="rect">
            <a:avLst/>
          </a:prstGeom>
          <a:noFill/>
        </p:spPr>
        <p:txBody>
          <a:bodyPr wrap="square" rtlCol="0">
            <a:spAutoFit/>
          </a:bodyPr>
          <a:lstStyle/>
          <a:p>
            <a:pPr algn="ctr"/>
            <a:r>
              <a:rPr lang="en-AU" sz="2800" dirty="0">
                <a:latin typeface="+mj-lt"/>
              </a:rPr>
              <a:t>Trait 1</a:t>
            </a:r>
            <a:endParaRPr lang="en-AU" dirty="0">
              <a:latin typeface="+mj-lt"/>
            </a:endParaRPr>
          </a:p>
        </p:txBody>
      </p:sp>
      <p:sp>
        <p:nvSpPr>
          <p:cNvPr id="77" name="TextBox 76"/>
          <p:cNvSpPr txBox="1"/>
          <p:nvPr/>
        </p:nvSpPr>
        <p:spPr>
          <a:xfrm rot="16200000">
            <a:off x="5725639" y="2833383"/>
            <a:ext cx="1361350" cy="523220"/>
          </a:xfrm>
          <a:prstGeom prst="rect">
            <a:avLst/>
          </a:prstGeom>
          <a:noFill/>
        </p:spPr>
        <p:txBody>
          <a:bodyPr wrap="square" rtlCol="0">
            <a:spAutoFit/>
          </a:bodyPr>
          <a:lstStyle/>
          <a:p>
            <a:pPr algn="ctr"/>
            <a:r>
              <a:rPr lang="en-AU" sz="2800" dirty="0">
                <a:latin typeface="+mj-lt"/>
              </a:rPr>
              <a:t>Trait 2</a:t>
            </a:r>
            <a:endParaRPr lang="en-AU" dirty="0">
              <a:latin typeface="+mj-lt"/>
            </a:endParaRPr>
          </a:p>
        </p:txBody>
      </p:sp>
    </p:spTree>
    <p:extLst>
      <p:ext uri="{BB962C8B-B14F-4D97-AF65-F5344CB8AC3E}">
        <p14:creationId xmlns:p14="http://schemas.microsoft.com/office/powerpoint/2010/main" val="31688199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6830877" y="630302"/>
            <a:ext cx="5038115" cy="5183675"/>
            <a:chOff x="774179" y="952430"/>
            <a:chExt cx="5038115" cy="5183675"/>
          </a:xfrm>
        </p:grpSpPr>
        <p:sp>
          <p:nvSpPr>
            <p:cNvPr id="49" name="Rectangle">
              <a:extLst>
                <a:ext uri="{FF2B5EF4-FFF2-40B4-BE49-F238E27FC236}">
                  <a16:creationId xmlns:a16="http://schemas.microsoft.com/office/drawing/2014/main" id="{8958FECA-F5A5-4E11-A7A5-18EAA0FE5A33}"/>
                </a:ext>
              </a:extLst>
            </p:cNvPr>
            <p:cNvSpPr/>
            <p:nvPr/>
          </p:nvSpPr>
          <p:spPr>
            <a:xfrm>
              <a:off x="774179" y="952430"/>
              <a:ext cx="5038115" cy="5183675"/>
            </a:xfrm>
            <a:prstGeom prst="rect">
              <a:avLst/>
            </a:prstGeom>
            <a:solidFill>
              <a:schemeClr val="bg1"/>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6" name="Circle">
              <a:extLst>
                <a:ext uri="{FF2B5EF4-FFF2-40B4-BE49-F238E27FC236}">
                  <a16:creationId xmlns:a16="http://schemas.microsoft.com/office/drawing/2014/main" id="{58B09903-E371-473B-890E-108EF2FCEE9D}"/>
                </a:ext>
              </a:extLst>
            </p:cNvPr>
            <p:cNvSpPr/>
            <p:nvPr/>
          </p:nvSpPr>
          <p:spPr>
            <a:xfrm>
              <a:off x="774179" y="102521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7" name="Circle">
              <a:extLst>
                <a:ext uri="{FF2B5EF4-FFF2-40B4-BE49-F238E27FC236}">
                  <a16:creationId xmlns:a16="http://schemas.microsoft.com/office/drawing/2014/main" id="{56FA6BAA-0BDD-430A-80BD-19F6AFECD920}"/>
                </a:ext>
              </a:extLst>
            </p:cNvPr>
            <p:cNvSpPr/>
            <p:nvPr/>
          </p:nvSpPr>
          <p:spPr>
            <a:xfrm>
              <a:off x="2084488" y="183976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8" name="Circle">
              <a:extLst>
                <a:ext uri="{FF2B5EF4-FFF2-40B4-BE49-F238E27FC236}">
                  <a16:creationId xmlns:a16="http://schemas.microsoft.com/office/drawing/2014/main" id="{0D90869C-1C9F-4966-8B64-02CAC54C0D70}"/>
                </a:ext>
              </a:extLst>
            </p:cNvPr>
            <p:cNvSpPr/>
            <p:nvPr/>
          </p:nvSpPr>
          <p:spPr>
            <a:xfrm>
              <a:off x="3108214" y="218163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0" name="Circle">
              <a:extLst>
                <a:ext uri="{FF2B5EF4-FFF2-40B4-BE49-F238E27FC236}">
                  <a16:creationId xmlns:a16="http://schemas.microsoft.com/office/drawing/2014/main" id="{2CE4DF51-CF44-43C7-99A9-80365F94AD7E}"/>
                </a:ext>
              </a:extLst>
            </p:cNvPr>
            <p:cNvSpPr/>
            <p:nvPr/>
          </p:nvSpPr>
          <p:spPr>
            <a:xfrm>
              <a:off x="4174340" y="269949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1" name="Circle">
              <a:extLst>
                <a:ext uri="{FF2B5EF4-FFF2-40B4-BE49-F238E27FC236}">
                  <a16:creationId xmlns:a16="http://schemas.microsoft.com/office/drawing/2014/main" id="{8A9BBC3B-63C0-4C5C-9210-33A0F1A013F8}"/>
                </a:ext>
              </a:extLst>
            </p:cNvPr>
            <p:cNvSpPr/>
            <p:nvPr/>
          </p:nvSpPr>
          <p:spPr>
            <a:xfrm>
              <a:off x="4508289" y="303344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2" name="Circle">
              <a:extLst>
                <a:ext uri="{FF2B5EF4-FFF2-40B4-BE49-F238E27FC236}">
                  <a16:creationId xmlns:a16="http://schemas.microsoft.com/office/drawing/2014/main" id="{510462BE-63B7-4276-8421-E15EB7E01B53}"/>
                </a:ext>
              </a:extLst>
            </p:cNvPr>
            <p:cNvSpPr/>
            <p:nvPr/>
          </p:nvSpPr>
          <p:spPr>
            <a:xfrm>
              <a:off x="1467247" y="147014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6" name="Rectangle 55">
              <a:extLst>
                <a:ext uri="{FF2B5EF4-FFF2-40B4-BE49-F238E27FC236}">
                  <a16:creationId xmlns:a16="http://schemas.microsoft.com/office/drawing/2014/main" id="{1FBB1AE6-8E3A-4A37-9577-4170ED921BAE}"/>
                </a:ext>
              </a:extLst>
            </p:cNvPr>
            <p:cNvSpPr/>
            <p:nvPr/>
          </p:nvSpPr>
          <p:spPr>
            <a:xfrm>
              <a:off x="3685747" y="200531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4" name="Rectangle 63">
              <a:extLst>
                <a:ext uri="{FF2B5EF4-FFF2-40B4-BE49-F238E27FC236}">
                  <a16:creationId xmlns:a16="http://schemas.microsoft.com/office/drawing/2014/main" id="{4146B17B-776F-40B1-ABD6-900E88244590}"/>
                </a:ext>
              </a:extLst>
            </p:cNvPr>
            <p:cNvSpPr/>
            <p:nvPr/>
          </p:nvSpPr>
          <p:spPr>
            <a:xfrm>
              <a:off x="3507332" y="236529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5" name="Rectangle 64">
              <a:extLst>
                <a:ext uri="{FF2B5EF4-FFF2-40B4-BE49-F238E27FC236}">
                  <a16:creationId xmlns:a16="http://schemas.microsoft.com/office/drawing/2014/main" id="{FFA9C380-7E36-435D-8AB8-EB2DFA9B6272}"/>
                </a:ext>
              </a:extLst>
            </p:cNvPr>
            <p:cNvSpPr/>
            <p:nvPr/>
          </p:nvSpPr>
          <p:spPr>
            <a:xfrm>
              <a:off x="2691667" y="26438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6" name="Rectangle 65">
              <a:extLst>
                <a:ext uri="{FF2B5EF4-FFF2-40B4-BE49-F238E27FC236}">
                  <a16:creationId xmlns:a16="http://schemas.microsoft.com/office/drawing/2014/main" id="{A6BE03BB-F366-4F03-865F-4F75FD0E8A12}"/>
                </a:ext>
              </a:extLst>
            </p:cNvPr>
            <p:cNvSpPr/>
            <p:nvPr/>
          </p:nvSpPr>
          <p:spPr>
            <a:xfrm>
              <a:off x="4105613" y="343497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7" name="Rectangle 66">
              <a:extLst>
                <a:ext uri="{FF2B5EF4-FFF2-40B4-BE49-F238E27FC236}">
                  <a16:creationId xmlns:a16="http://schemas.microsoft.com/office/drawing/2014/main" id="{DD931609-4C01-491F-B997-41B962E55712}"/>
                </a:ext>
              </a:extLst>
            </p:cNvPr>
            <p:cNvSpPr/>
            <p:nvPr/>
          </p:nvSpPr>
          <p:spPr>
            <a:xfrm>
              <a:off x="3350879" y="328843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a16="http://schemas.microsoft.com/office/drawing/2014/main" id="{714E1D76-F811-47D6-82E7-F755FF7746A0}"/>
                </a:ext>
              </a:extLst>
            </p:cNvPr>
            <p:cNvSpPr/>
            <p:nvPr/>
          </p:nvSpPr>
          <p:spPr>
            <a:xfrm>
              <a:off x="3638951" y="300009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a16="http://schemas.microsoft.com/office/drawing/2014/main" id="{3920038E-5C25-4C0B-A2BD-2F2A2581F0A5}"/>
                </a:ext>
              </a:extLst>
            </p:cNvPr>
            <p:cNvSpPr/>
            <p:nvPr/>
          </p:nvSpPr>
          <p:spPr>
            <a:xfrm>
              <a:off x="3155277" y="395775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a16="http://schemas.microsoft.com/office/drawing/2014/main" id="{48F7ACD7-A954-4221-8235-A08064223C8F}"/>
                </a:ext>
              </a:extLst>
            </p:cNvPr>
            <p:cNvSpPr/>
            <p:nvPr/>
          </p:nvSpPr>
          <p:spPr>
            <a:xfrm>
              <a:off x="4619655" y="338520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a16="http://schemas.microsoft.com/office/drawing/2014/main" id="{728CEEC4-FE02-42D0-81EF-7AAF11DC8441}"/>
                </a:ext>
              </a:extLst>
            </p:cNvPr>
            <p:cNvSpPr/>
            <p:nvPr/>
          </p:nvSpPr>
          <p:spPr>
            <a:xfrm>
              <a:off x="4291149" y="282953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a16="http://schemas.microsoft.com/office/drawing/2014/main" id="{FF9D38A4-A72A-4C09-A609-C173C0FBDCB0}"/>
                </a:ext>
              </a:extLst>
            </p:cNvPr>
            <p:cNvSpPr/>
            <p:nvPr/>
          </p:nvSpPr>
          <p:spPr>
            <a:xfrm>
              <a:off x="4134696" y="389116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a16="http://schemas.microsoft.com/office/drawing/2014/main" id="{CBDDBDE5-1CAF-4AB7-9F5A-FA1358F60D46}"/>
                </a:ext>
              </a:extLst>
            </p:cNvPr>
            <p:cNvSpPr/>
            <p:nvPr/>
          </p:nvSpPr>
          <p:spPr>
            <a:xfrm>
              <a:off x="2484642" y="316104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4" name="Rectangle 73">
              <a:extLst>
                <a:ext uri="{FF2B5EF4-FFF2-40B4-BE49-F238E27FC236}">
                  <a16:creationId xmlns:a16="http://schemas.microsoft.com/office/drawing/2014/main" id="{F4A6C4A0-B858-49B1-86B6-006D5339C33E}"/>
                </a:ext>
              </a:extLst>
            </p:cNvPr>
            <p:cNvSpPr/>
            <p:nvPr/>
          </p:nvSpPr>
          <p:spPr>
            <a:xfrm>
              <a:off x="2539949" y="392876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5" name="Rectangle 74">
              <a:extLst>
                <a:ext uri="{FF2B5EF4-FFF2-40B4-BE49-F238E27FC236}">
                  <a16:creationId xmlns:a16="http://schemas.microsoft.com/office/drawing/2014/main" id="{6C623C62-67FA-444C-9488-62EB2AB0742B}"/>
                </a:ext>
              </a:extLst>
            </p:cNvPr>
            <p:cNvSpPr/>
            <p:nvPr/>
          </p:nvSpPr>
          <p:spPr>
            <a:xfrm>
              <a:off x="3717487" y="44891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grpSp>
      <p:sp>
        <p:nvSpPr>
          <p:cNvPr id="7" name="Title 6"/>
          <p:cNvSpPr>
            <a:spLocks noGrp="1"/>
          </p:cNvSpPr>
          <p:nvPr>
            <p:ph type="title"/>
          </p:nvPr>
        </p:nvSpPr>
        <p:spPr/>
        <p:txBody>
          <a:bodyPr/>
          <a:lstStyle/>
          <a:p>
            <a:r>
              <a:rPr lang="en-AU" dirty="0">
                <a:solidFill>
                  <a:schemeClr val="tx1">
                    <a:lumMod val="65000"/>
                    <a:lumOff val="35000"/>
                  </a:schemeClr>
                </a:solidFill>
              </a:rPr>
              <a:t>Bringing it all together</a:t>
            </a:r>
            <a:endParaRPr lang="en-AU" dirty="0"/>
          </a:p>
        </p:txBody>
      </p:sp>
      <p:sp>
        <p:nvSpPr>
          <p:cNvPr id="8" name="Content Placeholder 7"/>
          <p:cNvSpPr>
            <a:spLocks noGrp="1"/>
          </p:cNvSpPr>
          <p:nvPr>
            <p:ph idx="1"/>
          </p:nvPr>
        </p:nvSpPr>
        <p:spPr>
          <a:xfrm>
            <a:off x="1097280" y="1974071"/>
            <a:ext cx="5078931" cy="2407429"/>
          </a:xfrm>
        </p:spPr>
        <p:txBody>
          <a:bodyPr>
            <a:noAutofit/>
          </a:bodyPr>
          <a:lstStyle/>
          <a:p>
            <a:r>
              <a:rPr lang="en-AU" sz="2800" dirty="0">
                <a:solidFill>
                  <a:schemeClr val="tx1">
                    <a:lumMod val="65000"/>
                    <a:lumOff val="35000"/>
                  </a:schemeClr>
                </a:solidFill>
              </a:rPr>
              <a:t>Gaussian: High mutation rates swamp populations with mutations; weak selection is unable to reign in deleterious effects.</a:t>
            </a:r>
          </a:p>
        </p:txBody>
      </p:sp>
      <p:sp>
        <p:nvSpPr>
          <p:cNvPr id="76" name="TextBox 75"/>
          <p:cNvSpPr txBox="1"/>
          <p:nvPr/>
        </p:nvSpPr>
        <p:spPr>
          <a:xfrm>
            <a:off x="8763876" y="5774603"/>
            <a:ext cx="1361350" cy="523220"/>
          </a:xfrm>
          <a:prstGeom prst="rect">
            <a:avLst/>
          </a:prstGeom>
          <a:noFill/>
        </p:spPr>
        <p:txBody>
          <a:bodyPr wrap="square" rtlCol="0">
            <a:spAutoFit/>
          </a:bodyPr>
          <a:lstStyle/>
          <a:p>
            <a:pPr algn="ctr"/>
            <a:r>
              <a:rPr lang="en-AU" sz="2800" dirty="0">
                <a:latin typeface="+mj-lt"/>
              </a:rPr>
              <a:t>Trait 1</a:t>
            </a:r>
            <a:endParaRPr lang="en-AU" dirty="0">
              <a:latin typeface="+mj-lt"/>
            </a:endParaRPr>
          </a:p>
        </p:txBody>
      </p:sp>
      <p:sp>
        <p:nvSpPr>
          <p:cNvPr id="77" name="TextBox 76"/>
          <p:cNvSpPr txBox="1"/>
          <p:nvPr/>
        </p:nvSpPr>
        <p:spPr>
          <a:xfrm rot="16200000">
            <a:off x="5725639" y="2833383"/>
            <a:ext cx="1361350" cy="523220"/>
          </a:xfrm>
          <a:prstGeom prst="rect">
            <a:avLst/>
          </a:prstGeom>
          <a:noFill/>
        </p:spPr>
        <p:txBody>
          <a:bodyPr wrap="square" rtlCol="0">
            <a:spAutoFit/>
          </a:bodyPr>
          <a:lstStyle/>
          <a:p>
            <a:pPr algn="ctr"/>
            <a:r>
              <a:rPr lang="en-AU" sz="2800" dirty="0">
                <a:latin typeface="+mj-lt"/>
              </a:rPr>
              <a:t>Trait 2</a:t>
            </a:r>
            <a:endParaRPr lang="en-AU" dirty="0">
              <a:latin typeface="+mj-lt"/>
            </a:endParaRPr>
          </a:p>
        </p:txBody>
      </p:sp>
    </p:spTree>
    <p:extLst>
      <p:ext uri="{BB962C8B-B14F-4D97-AF65-F5344CB8AC3E}">
        <p14:creationId xmlns:p14="http://schemas.microsoft.com/office/powerpoint/2010/main" val="7955426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05025" y="2705725"/>
            <a:ext cx="7981950" cy="1446550"/>
          </a:xfrm>
          <a:prstGeom prst="rect">
            <a:avLst/>
          </a:prstGeom>
          <a:noFill/>
        </p:spPr>
        <p:txBody>
          <a:bodyPr wrap="square" rtlCol="0">
            <a:spAutoFit/>
          </a:bodyPr>
          <a:lstStyle/>
          <a:p>
            <a:pPr algn="ctr"/>
            <a:r>
              <a:rPr lang="en-AU" sz="4400" b="1" dirty="0">
                <a:solidFill>
                  <a:schemeClr val="accent1"/>
                </a:solidFill>
                <a:latin typeface="+mj-lt"/>
              </a:rPr>
              <a:t>Why</a:t>
            </a:r>
            <a:r>
              <a:rPr lang="en-AU" sz="4400" dirty="0">
                <a:solidFill>
                  <a:schemeClr val="accent1"/>
                </a:solidFill>
                <a:latin typeface="+mj-lt"/>
              </a:rPr>
              <a:t> </a:t>
            </a:r>
            <a:r>
              <a:rPr lang="en-AU" sz="4400" dirty="0">
                <a:solidFill>
                  <a:schemeClr val="tx1">
                    <a:lumMod val="65000"/>
                    <a:lumOff val="35000"/>
                  </a:schemeClr>
                </a:solidFill>
                <a:latin typeface="+mj-lt"/>
              </a:rPr>
              <a:t>does this matter for natural populations?</a:t>
            </a:r>
          </a:p>
        </p:txBody>
      </p:sp>
    </p:spTree>
    <p:extLst>
      <p:ext uri="{BB962C8B-B14F-4D97-AF65-F5344CB8AC3E}">
        <p14:creationId xmlns:p14="http://schemas.microsoft.com/office/powerpoint/2010/main" val="22282890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5BB467BE-6D93-4B53-9FD0-DF47E8387E7D}"/>
              </a:ext>
            </a:extLst>
          </p:cNvPr>
          <p:cNvSpPr/>
          <p:nvPr/>
        </p:nvSpPr>
        <p:spPr>
          <a:xfrm>
            <a:off x="7044119" y="979453"/>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99" name="Group 98">
            <a:extLst>
              <a:ext uri="{FF2B5EF4-FFF2-40B4-BE49-F238E27FC236}">
                <a16:creationId xmlns:a16="http://schemas.microsoft.com/office/drawing/2014/main" id="{B968BF7A-AB99-432D-AC57-E71348E2C2EA}"/>
              </a:ext>
            </a:extLst>
          </p:cNvPr>
          <p:cNvGrpSpPr/>
          <p:nvPr/>
        </p:nvGrpSpPr>
        <p:grpSpPr>
          <a:xfrm rot="1345962">
            <a:off x="7493333" y="1257734"/>
            <a:ext cx="750094" cy="705182"/>
            <a:chOff x="7717631" y="1626062"/>
            <a:chExt cx="750094" cy="705182"/>
          </a:xfrm>
        </p:grpSpPr>
        <p:sp>
          <p:nvSpPr>
            <p:cNvPr id="100" name="Oval 99">
              <a:extLst>
                <a:ext uri="{FF2B5EF4-FFF2-40B4-BE49-F238E27FC236}">
                  <a16:creationId xmlns:a16="http://schemas.microsoft.com/office/drawing/2014/main" id="{EBFBA702-B8AD-46BF-9B69-2C89A3221188}"/>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1" name="Straight Arrow Connector 100">
              <a:extLst>
                <a:ext uri="{FF2B5EF4-FFF2-40B4-BE49-F238E27FC236}">
                  <a16:creationId xmlns:a16="http://schemas.microsoft.com/office/drawing/2014/main" id="{1E9675CA-5E0F-4405-A942-278245723D4F}"/>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3C5DD2DD-FCFE-4F68-99BE-2BC44A205209}"/>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03" name="Group 102">
            <a:extLst>
              <a:ext uri="{FF2B5EF4-FFF2-40B4-BE49-F238E27FC236}">
                <a16:creationId xmlns:a16="http://schemas.microsoft.com/office/drawing/2014/main" id="{93E4A9C4-9590-4FC7-A95D-E96E012B03B0}"/>
              </a:ext>
            </a:extLst>
          </p:cNvPr>
          <p:cNvGrpSpPr/>
          <p:nvPr/>
        </p:nvGrpSpPr>
        <p:grpSpPr>
          <a:xfrm rot="2179430">
            <a:off x="10030076" y="1338089"/>
            <a:ext cx="750094" cy="705182"/>
            <a:chOff x="7717631" y="1626062"/>
            <a:chExt cx="750094" cy="705182"/>
          </a:xfrm>
        </p:grpSpPr>
        <p:sp>
          <p:nvSpPr>
            <p:cNvPr id="104" name="Oval 103">
              <a:extLst>
                <a:ext uri="{FF2B5EF4-FFF2-40B4-BE49-F238E27FC236}">
                  <a16:creationId xmlns:a16="http://schemas.microsoft.com/office/drawing/2014/main" id="{2EF88894-A5D2-4BCE-AD48-594921DB0747}"/>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5" name="Straight Arrow Connector 104">
              <a:extLst>
                <a:ext uri="{FF2B5EF4-FFF2-40B4-BE49-F238E27FC236}">
                  <a16:creationId xmlns:a16="http://schemas.microsoft.com/office/drawing/2014/main" id="{A10C492E-8DC0-473F-849E-0C0F2EF1437E}"/>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60C035AF-702A-4261-8005-104F93EB8207}"/>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07" name="Group 106">
            <a:extLst>
              <a:ext uri="{FF2B5EF4-FFF2-40B4-BE49-F238E27FC236}">
                <a16:creationId xmlns:a16="http://schemas.microsoft.com/office/drawing/2014/main" id="{F94618B2-CCBB-43D1-838A-5AE30D3504B3}"/>
              </a:ext>
            </a:extLst>
          </p:cNvPr>
          <p:cNvGrpSpPr/>
          <p:nvPr/>
        </p:nvGrpSpPr>
        <p:grpSpPr>
          <a:xfrm rot="21224222">
            <a:off x="8455258" y="2743635"/>
            <a:ext cx="750094" cy="705182"/>
            <a:chOff x="7717631" y="1626062"/>
            <a:chExt cx="750094" cy="705182"/>
          </a:xfrm>
        </p:grpSpPr>
        <p:sp>
          <p:nvSpPr>
            <p:cNvPr id="108" name="Oval 107">
              <a:extLst>
                <a:ext uri="{FF2B5EF4-FFF2-40B4-BE49-F238E27FC236}">
                  <a16:creationId xmlns:a16="http://schemas.microsoft.com/office/drawing/2014/main" id="{FB818592-10BE-41AD-999B-88D709AACA93}"/>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9" name="Straight Arrow Connector 108">
              <a:extLst>
                <a:ext uri="{FF2B5EF4-FFF2-40B4-BE49-F238E27FC236}">
                  <a16:creationId xmlns:a16="http://schemas.microsoft.com/office/drawing/2014/main" id="{E2E6854A-A313-498B-85C2-9514E8C0690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6812A5D3-B3F6-4C16-9A70-913D6BC214B9}"/>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1" name="Group 110">
            <a:extLst>
              <a:ext uri="{FF2B5EF4-FFF2-40B4-BE49-F238E27FC236}">
                <a16:creationId xmlns:a16="http://schemas.microsoft.com/office/drawing/2014/main" id="{5F9474B1-17A1-4A74-931E-2B5FA82167DA}"/>
              </a:ext>
            </a:extLst>
          </p:cNvPr>
          <p:cNvGrpSpPr/>
          <p:nvPr/>
        </p:nvGrpSpPr>
        <p:grpSpPr>
          <a:xfrm rot="1752329">
            <a:off x="7244420" y="4061472"/>
            <a:ext cx="750094" cy="705182"/>
            <a:chOff x="7717631" y="1626062"/>
            <a:chExt cx="750094" cy="705182"/>
          </a:xfrm>
        </p:grpSpPr>
        <p:sp>
          <p:nvSpPr>
            <p:cNvPr id="112" name="Oval 111">
              <a:extLst>
                <a:ext uri="{FF2B5EF4-FFF2-40B4-BE49-F238E27FC236}">
                  <a16:creationId xmlns:a16="http://schemas.microsoft.com/office/drawing/2014/main" id="{8368F393-E896-46B8-A491-9C690E879C2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13" name="Straight Arrow Connector 112">
              <a:extLst>
                <a:ext uri="{FF2B5EF4-FFF2-40B4-BE49-F238E27FC236}">
                  <a16:creationId xmlns:a16="http://schemas.microsoft.com/office/drawing/2014/main" id="{7446568D-5E66-408A-950E-0ADFA21EEB40}"/>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B6596B53-651C-48C3-BA6A-45CEBA3F7D5A}"/>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5" name="Group 114">
            <a:extLst>
              <a:ext uri="{FF2B5EF4-FFF2-40B4-BE49-F238E27FC236}">
                <a16:creationId xmlns:a16="http://schemas.microsoft.com/office/drawing/2014/main" id="{0FDA721F-DD32-44B1-A6FD-263F7CD1E260}"/>
              </a:ext>
            </a:extLst>
          </p:cNvPr>
          <p:cNvGrpSpPr/>
          <p:nvPr/>
        </p:nvGrpSpPr>
        <p:grpSpPr>
          <a:xfrm rot="4413234">
            <a:off x="9313395" y="4213306"/>
            <a:ext cx="750094" cy="705182"/>
            <a:chOff x="7717631" y="1626062"/>
            <a:chExt cx="750094" cy="705182"/>
          </a:xfrm>
        </p:grpSpPr>
        <p:sp>
          <p:nvSpPr>
            <p:cNvPr id="116" name="Oval 115">
              <a:extLst>
                <a:ext uri="{FF2B5EF4-FFF2-40B4-BE49-F238E27FC236}">
                  <a16:creationId xmlns:a16="http://schemas.microsoft.com/office/drawing/2014/main" id="{6CB0C5C8-EB93-4769-8679-35A7F5AA9743}"/>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17" name="Straight Arrow Connector 116">
              <a:extLst>
                <a:ext uri="{FF2B5EF4-FFF2-40B4-BE49-F238E27FC236}">
                  <a16:creationId xmlns:a16="http://schemas.microsoft.com/office/drawing/2014/main" id="{205DDF4B-F8A5-4E72-9ED0-35A0CFA425FD}"/>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D1F4DC27-D95F-4675-9FC5-F5AB3848AB78}"/>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9" name="Group 118">
            <a:extLst>
              <a:ext uri="{FF2B5EF4-FFF2-40B4-BE49-F238E27FC236}">
                <a16:creationId xmlns:a16="http://schemas.microsoft.com/office/drawing/2014/main" id="{E441D71A-6080-41D2-9FF0-37334079F1BA}"/>
              </a:ext>
            </a:extLst>
          </p:cNvPr>
          <p:cNvGrpSpPr/>
          <p:nvPr/>
        </p:nvGrpSpPr>
        <p:grpSpPr>
          <a:xfrm rot="4413234">
            <a:off x="10223625" y="3171449"/>
            <a:ext cx="750094" cy="705182"/>
            <a:chOff x="7717631" y="1626062"/>
            <a:chExt cx="750094" cy="705182"/>
          </a:xfrm>
        </p:grpSpPr>
        <p:sp>
          <p:nvSpPr>
            <p:cNvPr id="120" name="Oval 119">
              <a:extLst>
                <a:ext uri="{FF2B5EF4-FFF2-40B4-BE49-F238E27FC236}">
                  <a16:creationId xmlns:a16="http://schemas.microsoft.com/office/drawing/2014/main" id="{2EB049DD-5A0B-450D-A7E4-BB29E9F0D904}"/>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21" name="Straight Arrow Connector 120">
              <a:extLst>
                <a:ext uri="{FF2B5EF4-FFF2-40B4-BE49-F238E27FC236}">
                  <a16:creationId xmlns:a16="http://schemas.microsoft.com/office/drawing/2014/main" id="{058B2B12-56B7-4124-9789-6621EE406F89}"/>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9BE8779B-49FA-4828-85DB-DB3107D3B752}"/>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59" name="Circle">
            <a:extLst>
              <a:ext uri="{FF2B5EF4-FFF2-40B4-BE49-F238E27FC236}">
                <a16:creationId xmlns:a16="http://schemas.microsoft.com/office/drawing/2014/main" id="{58B09903-E371-473B-890E-108EF2FCEE9D}"/>
              </a:ext>
            </a:extLst>
          </p:cNvPr>
          <p:cNvSpPr/>
          <p:nvPr/>
        </p:nvSpPr>
        <p:spPr>
          <a:xfrm>
            <a:off x="982278" y="62257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0" name="Circle">
            <a:extLst>
              <a:ext uri="{FF2B5EF4-FFF2-40B4-BE49-F238E27FC236}">
                <a16:creationId xmlns:a16="http://schemas.microsoft.com/office/drawing/2014/main" id="{56FA6BAA-0BDD-430A-80BD-19F6AFECD920}"/>
              </a:ext>
            </a:extLst>
          </p:cNvPr>
          <p:cNvSpPr/>
          <p:nvPr/>
        </p:nvSpPr>
        <p:spPr>
          <a:xfrm>
            <a:off x="2292587"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1" name="Circle">
            <a:extLst>
              <a:ext uri="{FF2B5EF4-FFF2-40B4-BE49-F238E27FC236}">
                <a16:creationId xmlns:a16="http://schemas.microsoft.com/office/drawing/2014/main" id="{0D90869C-1C9F-4966-8B64-02CAC54C0D70}"/>
              </a:ext>
            </a:extLst>
          </p:cNvPr>
          <p:cNvSpPr/>
          <p:nvPr/>
        </p:nvSpPr>
        <p:spPr>
          <a:xfrm>
            <a:off x="3316313"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2" name="Rectangle">
            <a:extLst>
              <a:ext uri="{FF2B5EF4-FFF2-40B4-BE49-F238E27FC236}">
                <a16:creationId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3" name="Circle">
            <a:extLst>
              <a:ext uri="{FF2B5EF4-FFF2-40B4-BE49-F238E27FC236}">
                <a16:creationId xmlns:a16="http://schemas.microsoft.com/office/drawing/2014/main" id="{2CE4DF51-CF44-43C7-99A9-80365F94AD7E}"/>
              </a:ext>
            </a:extLst>
          </p:cNvPr>
          <p:cNvSpPr/>
          <p:nvPr/>
        </p:nvSpPr>
        <p:spPr>
          <a:xfrm>
            <a:off x="4382439"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4" name="Circle">
            <a:extLst>
              <a:ext uri="{FF2B5EF4-FFF2-40B4-BE49-F238E27FC236}">
                <a16:creationId xmlns:a16="http://schemas.microsoft.com/office/drawing/2014/main" id="{8A9BBC3B-63C0-4C5C-9210-33A0F1A013F8}"/>
              </a:ext>
            </a:extLst>
          </p:cNvPr>
          <p:cNvSpPr/>
          <p:nvPr/>
        </p:nvSpPr>
        <p:spPr>
          <a:xfrm>
            <a:off x="4716388"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5" name="Circle">
            <a:extLst>
              <a:ext uri="{FF2B5EF4-FFF2-40B4-BE49-F238E27FC236}">
                <a16:creationId xmlns:a16="http://schemas.microsoft.com/office/drawing/2014/main" id="{510462BE-63B7-4276-8421-E15EB7E01B53}"/>
              </a:ext>
            </a:extLst>
          </p:cNvPr>
          <p:cNvSpPr/>
          <p:nvPr/>
        </p:nvSpPr>
        <p:spPr>
          <a:xfrm>
            <a:off x="1675346" y="106750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a16="http://schemas.microsoft.com/office/drawing/2014/main" id="{E4143CDB-E701-4AC3-9607-0B8438344B28}"/>
              </a:ext>
            </a:extLst>
          </p:cNvPr>
          <p:cNvSpPr/>
          <p:nvPr/>
        </p:nvSpPr>
        <p:spPr>
          <a:xfrm>
            <a:off x="4840377" y="212329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a16="http://schemas.microsoft.com/office/drawing/2014/main" id="{24BCB3D5-C438-4571-B46F-44EC5C2CAB6A}"/>
              </a:ext>
            </a:extLst>
          </p:cNvPr>
          <p:cNvSpPr/>
          <p:nvPr/>
        </p:nvSpPr>
        <p:spPr>
          <a:xfrm>
            <a:off x="4233716" y="236662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a16="http://schemas.microsoft.com/office/drawing/2014/main" id="{BB44D4EF-3C3D-4A1D-B895-C35B075A1973}"/>
              </a:ext>
            </a:extLst>
          </p:cNvPr>
          <p:cNvSpPr/>
          <p:nvPr/>
        </p:nvSpPr>
        <p:spPr>
          <a:xfrm>
            <a:off x="4628538" y="287139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a16="http://schemas.microsoft.com/office/drawing/2014/main" id="{7EF30EA8-FF4A-4641-A25B-DA5335A60878}"/>
              </a:ext>
            </a:extLst>
          </p:cNvPr>
          <p:cNvSpPr/>
          <p:nvPr/>
        </p:nvSpPr>
        <p:spPr>
          <a:xfrm>
            <a:off x="5047613" y="291980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a16="http://schemas.microsoft.com/office/drawing/2014/main" id="{5BF455DC-212C-43D8-9855-3F775894A266}"/>
              </a:ext>
            </a:extLst>
          </p:cNvPr>
          <p:cNvSpPr/>
          <p:nvPr/>
        </p:nvSpPr>
        <p:spPr>
          <a:xfrm>
            <a:off x="4950215" y="245220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a16="http://schemas.microsoft.com/office/drawing/2014/main" id="{A9FA66BA-13B0-44AA-B740-17D6AA107059}"/>
              </a:ext>
            </a:extLst>
          </p:cNvPr>
          <p:cNvSpPr/>
          <p:nvPr/>
        </p:nvSpPr>
        <p:spPr>
          <a:xfrm>
            <a:off x="4286144" y="278916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a16="http://schemas.microsoft.com/office/drawing/2014/main" id="{4CE1B4B0-2C83-4832-8BDC-FE7C4D09C4E7}"/>
              </a:ext>
            </a:extLst>
          </p:cNvPr>
          <p:cNvSpPr/>
          <p:nvPr/>
        </p:nvSpPr>
        <p:spPr>
          <a:xfrm>
            <a:off x="4400485" y="205655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86" name="TextBox 85"/>
          <p:cNvSpPr txBox="1"/>
          <p:nvPr/>
        </p:nvSpPr>
        <p:spPr>
          <a:xfrm>
            <a:off x="2646230" y="5768697"/>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87" name="TextBox 86"/>
          <p:cNvSpPr txBox="1"/>
          <p:nvPr/>
        </p:nvSpPr>
        <p:spPr>
          <a:xfrm rot="16200000">
            <a:off x="-430201" y="2806449"/>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spTree>
    <p:extLst>
      <p:ext uri="{BB962C8B-B14F-4D97-AF65-F5344CB8AC3E}">
        <p14:creationId xmlns:p14="http://schemas.microsoft.com/office/powerpoint/2010/main" val="2264439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a:solidFill>
                  <a:schemeClr val="tx1">
                    <a:lumMod val="65000"/>
                    <a:lumOff val="35000"/>
                  </a:schemeClr>
                </a:solidFill>
              </a:rPr>
              <a:t>Populations are often not well adapted.</a:t>
            </a:r>
          </a:p>
          <a:p>
            <a:endParaRPr lang="en-AU" sz="4000" dirty="0">
              <a:solidFill>
                <a:schemeClr val="tx1">
                  <a:lumMod val="65000"/>
                  <a:lumOff val="35000"/>
                </a:schemeClr>
              </a:solidFill>
            </a:endParaRPr>
          </a:p>
          <a:p>
            <a:r>
              <a:rPr lang="en-AU" sz="4000" dirty="0">
                <a:solidFill>
                  <a:schemeClr val="tx1">
                    <a:lumMod val="65000"/>
                    <a:lumOff val="35000"/>
                  </a:schemeClr>
                </a:solidFill>
              </a:rPr>
              <a:t>They stabilise at some distance away from a </a:t>
            </a:r>
            <a:r>
              <a:rPr lang="en-AU" sz="4000" b="1" dirty="0">
                <a:solidFill>
                  <a:schemeClr val="bg2">
                    <a:lumMod val="90000"/>
                  </a:schemeClr>
                </a:solidFill>
              </a:rPr>
              <a:t>phenotypic optimum</a:t>
            </a:r>
            <a:r>
              <a:rPr lang="en-AU" sz="3600" dirty="0">
                <a:solidFill>
                  <a:schemeClr val="tx1">
                    <a:lumMod val="65000"/>
                    <a:lumOff val="35000"/>
                  </a:schemeClr>
                </a:solidFill>
              </a:rPr>
              <a:t>.</a:t>
            </a:r>
            <a:endParaRPr lang="en-AU" b="1" dirty="0">
              <a:solidFill>
                <a:schemeClr val="accent1"/>
              </a:solidFill>
            </a:endParaRP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Tree>
    <p:extLst>
      <p:ext uri="{BB962C8B-B14F-4D97-AF65-F5344CB8AC3E}">
        <p14:creationId xmlns:p14="http://schemas.microsoft.com/office/powerpoint/2010/main" val="19007423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Rectangle 127">
            <a:extLst>
              <a:ext uri="{FF2B5EF4-FFF2-40B4-BE49-F238E27FC236}">
                <a16:creationId xmlns:a16="http://schemas.microsoft.com/office/drawing/2014/main" id="{2EBDDD1E-FB7D-4E06-BF72-0313895297F4}"/>
              </a:ext>
            </a:extLst>
          </p:cNvPr>
          <p:cNvSpPr/>
          <p:nvPr/>
        </p:nvSpPr>
        <p:spPr>
          <a:xfrm>
            <a:off x="7054850" y="979453"/>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30" name="Group 129">
            <a:extLst>
              <a:ext uri="{FF2B5EF4-FFF2-40B4-BE49-F238E27FC236}">
                <a16:creationId xmlns:a16="http://schemas.microsoft.com/office/drawing/2014/main" id="{1EF1F1F4-821E-4EF7-8701-D1643CEF98BC}"/>
              </a:ext>
            </a:extLst>
          </p:cNvPr>
          <p:cNvGrpSpPr/>
          <p:nvPr/>
        </p:nvGrpSpPr>
        <p:grpSpPr>
          <a:xfrm>
            <a:off x="7188547" y="1046365"/>
            <a:ext cx="1884574" cy="1884574"/>
            <a:chOff x="1445485" y="1126028"/>
            <a:chExt cx="1884574" cy="1884574"/>
          </a:xfrm>
        </p:grpSpPr>
        <p:sp>
          <p:nvSpPr>
            <p:cNvPr id="131" name="Oval 130">
              <a:extLst>
                <a:ext uri="{FF2B5EF4-FFF2-40B4-BE49-F238E27FC236}">
                  <a16:creationId xmlns:a16="http://schemas.microsoft.com/office/drawing/2014/main" id="{CB34093E-73C6-4807-AAB6-80C9162344E0}"/>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32" name="Straight Arrow Connector 131">
              <a:extLst>
                <a:ext uri="{FF2B5EF4-FFF2-40B4-BE49-F238E27FC236}">
                  <a16:creationId xmlns:a16="http://schemas.microsoft.com/office/drawing/2014/main" id="{95280DB4-BDEC-49BE-81FF-206826585094}"/>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3" name="Straight Arrow Connector 132">
              <a:extLst>
                <a:ext uri="{FF2B5EF4-FFF2-40B4-BE49-F238E27FC236}">
                  <a16:creationId xmlns:a16="http://schemas.microsoft.com/office/drawing/2014/main" id="{04D85750-91D1-4B56-9DBF-6A085059A724}"/>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34" name="Group 133">
            <a:extLst>
              <a:ext uri="{FF2B5EF4-FFF2-40B4-BE49-F238E27FC236}">
                <a16:creationId xmlns:a16="http://schemas.microsoft.com/office/drawing/2014/main" id="{3AE19128-9C9C-409B-84D1-3250D8BEBB1E}"/>
              </a:ext>
            </a:extLst>
          </p:cNvPr>
          <p:cNvGrpSpPr/>
          <p:nvPr/>
        </p:nvGrpSpPr>
        <p:grpSpPr>
          <a:xfrm rot="20197074">
            <a:off x="9222109" y="1678021"/>
            <a:ext cx="1884574" cy="1884574"/>
            <a:chOff x="1445485" y="1126028"/>
            <a:chExt cx="1884574" cy="1884574"/>
          </a:xfrm>
        </p:grpSpPr>
        <p:sp>
          <p:nvSpPr>
            <p:cNvPr id="135" name="Oval 134">
              <a:extLst>
                <a:ext uri="{FF2B5EF4-FFF2-40B4-BE49-F238E27FC236}">
                  <a16:creationId xmlns:a16="http://schemas.microsoft.com/office/drawing/2014/main" id="{B6F01004-BFD1-46A4-9479-903846E016C3}"/>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36" name="Straight Arrow Connector 135">
              <a:extLst>
                <a:ext uri="{FF2B5EF4-FFF2-40B4-BE49-F238E27FC236}">
                  <a16:creationId xmlns:a16="http://schemas.microsoft.com/office/drawing/2014/main" id="{837E56A1-64EA-4085-A360-D049A4852FAE}"/>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4C66899E-848C-42DA-BB33-892D16B6F3F3}"/>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38" name="Group 137">
            <a:extLst>
              <a:ext uri="{FF2B5EF4-FFF2-40B4-BE49-F238E27FC236}">
                <a16:creationId xmlns:a16="http://schemas.microsoft.com/office/drawing/2014/main" id="{32F8821A-D596-4FBE-9632-ACBEE26C7875}"/>
              </a:ext>
            </a:extLst>
          </p:cNvPr>
          <p:cNvGrpSpPr/>
          <p:nvPr/>
        </p:nvGrpSpPr>
        <p:grpSpPr>
          <a:xfrm rot="18832498">
            <a:off x="8119725" y="2556036"/>
            <a:ext cx="1884574" cy="1884574"/>
            <a:chOff x="1445485" y="1126028"/>
            <a:chExt cx="1884574" cy="1884574"/>
          </a:xfrm>
        </p:grpSpPr>
        <p:sp>
          <p:nvSpPr>
            <p:cNvPr id="139" name="Oval 138">
              <a:extLst>
                <a:ext uri="{FF2B5EF4-FFF2-40B4-BE49-F238E27FC236}">
                  <a16:creationId xmlns:a16="http://schemas.microsoft.com/office/drawing/2014/main" id="{6E3DE6E3-B71F-4316-AEAA-59FF186752A9}"/>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40" name="Straight Arrow Connector 139">
              <a:extLst>
                <a:ext uri="{FF2B5EF4-FFF2-40B4-BE49-F238E27FC236}">
                  <a16:creationId xmlns:a16="http://schemas.microsoft.com/office/drawing/2014/main" id="{C35B2330-1444-45DD-998D-C8D81D123CA6}"/>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8" name="Straight Arrow Connector 187">
              <a:extLst>
                <a:ext uri="{FF2B5EF4-FFF2-40B4-BE49-F238E27FC236}">
                  <a16:creationId xmlns:a16="http://schemas.microsoft.com/office/drawing/2014/main" id="{3FF73458-1F75-42D4-8774-1C5E1765AB54}"/>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07" name="Group 206">
            <a:extLst>
              <a:ext uri="{FF2B5EF4-FFF2-40B4-BE49-F238E27FC236}">
                <a16:creationId xmlns:a16="http://schemas.microsoft.com/office/drawing/2014/main" id="{01E17852-C5A5-44EA-A7F8-3D69C1950A95}"/>
              </a:ext>
            </a:extLst>
          </p:cNvPr>
          <p:cNvGrpSpPr/>
          <p:nvPr/>
        </p:nvGrpSpPr>
        <p:grpSpPr>
          <a:xfrm rot="16586833">
            <a:off x="7119675" y="3249379"/>
            <a:ext cx="1884574" cy="1884574"/>
            <a:chOff x="1445485" y="1126028"/>
            <a:chExt cx="1884574" cy="1884574"/>
          </a:xfrm>
        </p:grpSpPr>
        <p:sp>
          <p:nvSpPr>
            <p:cNvPr id="209" name="Oval 208">
              <a:extLst>
                <a:ext uri="{FF2B5EF4-FFF2-40B4-BE49-F238E27FC236}">
                  <a16:creationId xmlns:a16="http://schemas.microsoft.com/office/drawing/2014/main" id="{73CC29D1-0AA3-4C5A-AA49-A2130C6A23C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10" name="Straight Arrow Connector 209">
              <a:extLst>
                <a:ext uri="{FF2B5EF4-FFF2-40B4-BE49-F238E27FC236}">
                  <a16:creationId xmlns:a16="http://schemas.microsoft.com/office/drawing/2014/main" id="{8C32411A-CC6B-48B6-A0AB-8609304C4ED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1" name="Straight Arrow Connector 210">
              <a:extLst>
                <a:ext uri="{FF2B5EF4-FFF2-40B4-BE49-F238E27FC236}">
                  <a16:creationId xmlns:a16="http://schemas.microsoft.com/office/drawing/2014/main" id="{A4CB03ED-5963-444A-AD46-C615763CF146}"/>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12" name="Group 211">
            <a:extLst>
              <a:ext uri="{FF2B5EF4-FFF2-40B4-BE49-F238E27FC236}">
                <a16:creationId xmlns:a16="http://schemas.microsoft.com/office/drawing/2014/main" id="{AB7E176E-997B-41B0-8A49-B9DBFFA58CF1}"/>
              </a:ext>
            </a:extLst>
          </p:cNvPr>
          <p:cNvGrpSpPr/>
          <p:nvPr/>
        </p:nvGrpSpPr>
        <p:grpSpPr>
          <a:xfrm rot="16586833">
            <a:off x="9334147" y="3204243"/>
            <a:ext cx="1884574" cy="1884574"/>
            <a:chOff x="1445485" y="1126028"/>
            <a:chExt cx="1884574" cy="1884574"/>
          </a:xfrm>
        </p:grpSpPr>
        <p:sp>
          <p:nvSpPr>
            <p:cNvPr id="213" name="Oval 212">
              <a:extLst>
                <a:ext uri="{FF2B5EF4-FFF2-40B4-BE49-F238E27FC236}">
                  <a16:creationId xmlns:a16="http://schemas.microsoft.com/office/drawing/2014/main" id="{60A7CDC9-9C2C-4F24-8D6A-AFC7EA1CCD5A}"/>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14" name="Straight Arrow Connector 213">
              <a:extLst>
                <a:ext uri="{FF2B5EF4-FFF2-40B4-BE49-F238E27FC236}">
                  <a16:creationId xmlns:a16="http://schemas.microsoft.com/office/drawing/2014/main" id="{9696F05F-890A-4268-A32B-189EADE40C49}"/>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D930117C-1697-4C38-9F52-A828B2A9E8C5}"/>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67" name="Group 66"/>
          <p:cNvGrpSpPr/>
          <p:nvPr/>
        </p:nvGrpSpPr>
        <p:grpSpPr>
          <a:xfrm>
            <a:off x="237099" y="622570"/>
            <a:ext cx="5779331" cy="5669347"/>
            <a:chOff x="237099" y="622570"/>
            <a:chExt cx="5779331" cy="5669347"/>
          </a:xfrm>
        </p:grpSpPr>
        <p:sp>
          <p:nvSpPr>
            <p:cNvPr id="185" name="Circle">
              <a:extLst>
                <a:ext uri="{FF2B5EF4-FFF2-40B4-BE49-F238E27FC236}">
                  <a16:creationId xmlns:a16="http://schemas.microsoft.com/office/drawing/2014/main" id="{58B09903-E371-473B-890E-108EF2FCEE9D}"/>
                </a:ext>
              </a:extLst>
            </p:cNvPr>
            <p:cNvSpPr/>
            <p:nvPr/>
          </p:nvSpPr>
          <p:spPr>
            <a:xfrm>
              <a:off x="983544" y="622570"/>
              <a:ext cx="5032886"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6" name="Circle">
              <a:extLst>
                <a:ext uri="{FF2B5EF4-FFF2-40B4-BE49-F238E27FC236}">
                  <a16:creationId xmlns:a16="http://schemas.microsoft.com/office/drawing/2014/main" id="{56FA6BAA-0BDD-430A-80BD-19F6AFECD920}"/>
                </a:ext>
              </a:extLst>
            </p:cNvPr>
            <p:cNvSpPr/>
            <p:nvPr/>
          </p:nvSpPr>
          <p:spPr>
            <a:xfrm>
              <a:off x="2288624"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7" name="Circle">
              <a:extLst>
                <a:ext uri="{FF2B5EF4-FFF2-40B4-BE49-F238E27FC236}">
                  <a16:creationId xmlns:a16="http://schemas.microsoft.com/office/drawing/2014/main" id="{0D90869C-1C9F-4966-8B64-02CAC54C0D70}"/>
                </a:ext>
              </a:extLst>
            </p:cNvPr>
            <p:cNvSpPr/>
            <p:nvPr/>
          </p:nvSpPr>
          <p:spPr>
            <a:xfrm>
              <a:off x="3312350"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9" name="Circle">
              <a:extLst>
                <a:ext uri="{FF2B5EF4-FFF2-40B4-BE49-F238E27FC236}">
                  <a16:creationId xmlns:a16="http://schemas.microsoft.com/office/drawing/2014/main" id="{2CE4DF51-CF44-43C7-99A9-80365F94AD7E}"/>
                </a:ext>
              </a:extLst>
            </p:cNvPr>
            <p:cNvSpPr/>
            <p:nvPr/>
          </p:nvSpPr>
          <p:spPr>
            <a:xfrm>
              <a:off x="4378476"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0" name="Circle">
              <a:extLst>
                <a:ext uri="{FF2B5EF4-FFF2-40B4-BE49-F238E27FC236}">
                  <a16:creationId xmlns:a16="http://schemas.microsoft.com/office/drawing/2014/main" id="{8A9BBC3B-63C0-4C5C-9210-33A0F1A013F8}"/>
                </a:ext>
              </a:extLst>
            </p:cNvPr>
            <p:cNvSpPr/>
            <p:nvPr/>
          </p:nvSpPr>
          <p:spPr>
            <a:xfrm>
              <a:off x="4712425"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1" name="Circle">
              <a:extLst>
                <a:ext uri="{FF2B5EF4-FFF2-40B4-BE49-F238E27FC236}">
                  <a16:creationId xmlns:a16="http://schemas.microsoft.com/office/drawing/2014/main" id="{510462BE-63B7-4276-8421-E15EB7E01B53}"/>
                </a:ext>
              </a:extLst>
            </p:cNvPr>
            <p:cNvSpPr/>
            <p:nvPr/>
          </p:nvSpPr>
          <p:spPr>
            <a:xfrm>
              <a:off x="1671382" y="1067501"/>
              <a:ext cx="4151901"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92" name="Rectangle 191">
              <a:extLst>
                <a:ext uri="{FF2B5EF4-FFF2-40B4-BE49-F238E27FC236}">
                  <a16:creationId xmlns:a16="http://schemas.microsoft.com/office/drawing/2014/main" id="{1FBB1AE6-8E3A-4A37-9577-4170ED921BAE}"/>
                </a:ext>
              </a:extLst>
            </p:cNvPr>
            <p:cNvSpPr/>
            <p:nvPr/>
          </p:nvSpPr>
          <p:spPr>
            <a:xfrm>
              <a:off x="3889883" y="160267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3" name="Rectangle 192">
              <a:extLst>
                <a:ext uri="{FF2B5EF4-FFF2-40B4-BE49-F238E27FC236}">
                  <a16:creationId xmlns:a16="http://schemas.microsoft.com/office/drawing/2014/main" id="{4146B17B-776F-40B1-ABD6-900E88244590}"/>
                </a:ext>
              </a:extLst>
            </p:cNvPr>
            <p:cNvSpPr/>
            <p:nvPr/>
          </p:nvSpPr>
          <p:spPr>
            <a:xfrm>
              <a:off x="3711468" y="196265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4" name="Rectangle 193">
              <a:extLst>
                <a:ext uri="{FF2B5EF4-FFF2-40B4-BE49-F238E27FC236}">
                  <a16:creationId xmlns:a16="http://schemas.microsoft.com/office/drawing/2014/main" id="{FFA9C380-7E36-435D-8AB8-EB2DFA9B6272}"/>
                </a:ext>
              </a:extLst>
            </p:cNvPr>
            <p:cNvSpPr/>
            <p:nvPr/>
          </p:nvSpPr>
          <p:spPr>
            <a:xfrm>
              <a:off x="2895803" y="22412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5" name="Rectangle 194">
              <a:extLst>
                <a:ext uri="{FF2B5EF4-FFF2-40B4-BE49-F238E27FC236}">
                  <a16:creationId xmlns:a16="http://schemas.microsoft.com/office/drawing/2014/main" id="{A6BE03BB-F366-4F03-865F-4F75FD0E8A12}"/>
                </a:ext>
              </a:extLst>
            </p:cNvPr>
            <p:cNvSpPr/>
            <p:nvPr/>
          </p:nvSpPr>
          <p:spPr>
            <a:xfrm>
              <a:off x="4309749" y="303233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6" name="Rectangle 195">
              <a:extLst>
                <a:ext uri="{FF2B5EF4-FFF2-40B4-BE49-F238E27FC236}">
                  <a16:creationId xmlns:a16="http://schemas.microsoft.com/office/drawing/2014/main" id="{DD931609-4C01-491F-B997-41B962E55712}"/>
                </a:ext>
              </a:extLst>
            </p:cNvPr>
            <p:cNvSpPr/>
            <p:nvPr/>
          </p:nvSpPr>
          <p:spPr>
            <a:xfrm>
              <a:off x="3555015" y="288579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7" name="Rectangle 196">
              <a:extLst>
                <a:ext uri="{FF2B5EF4-FFF2-40B4-BE49-F238E27FC236}">
                  <a16:creationId xmlns:a16="http://schemas.microsoft.com/office/drawing/2014/main" id="{714E1D76-F811-47D6-82E7-F755FF7746A0}"/>
                </a:ext>
              </a:extLst>
            </p:cNvPr>
            <p:cNvSpPr/>
            <p:nvPr/>
          </p:nvSpPr>
          <p:spPr>
            <a:xfrm>
              <a:off x="3843087" y="259745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8" name="Rectangle 197">
              <a:extLst>
                <a:ext uri="{FF2B5EF4-FFF2-40B4-BE49-F238E27FC236}">
                  <a16:creationId xmlns:a16="http://schemas.microsoft.com/office/drawing/2014/main" id="{3920038E-5C25-4C0B-A2BD-2F2A2581F0A5}"/>
                </a:ext>
              </a:extLst>
            </p:cNvPr>
            <p:cNvSpPr/>
            <p:nvPr/>
          </p:nvSpPr>
          <p:spPr>
            <a:xfrm>
              <a:off x="3359413" y="355511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9" name="Rectangle 198">
              <a:extLst>
                <a:ext uri="{FF2B5EF4-FFF2-40B4-BE49-F238E27FC236}">
                  <a16:creationId xmlns:a16="http://schemas.microsoft.com/office/drawing/2014/main" id="{48F7ACD7-A954-4221-8235-A08064223C8F}"/>
                </a:ext>
              </a:extLst>
            </p:cNvPr>
            <p:cNvSpPr/>
            <p:nvPr/>
          </p:nvSpPr>
          <p:spPr>
            <a:xfrm>
              <a:off x="4823791" y="298256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0" name="Rectangle 199">
              <a:extLst>
                <a:ext uri="{FF2B5EF4-FFF2-40B4-BE49-F238E27FC236}">
                  <a16:creationId xmlns:a16="http://schemas.microsoft.com/office/drawing/2014/main" id="{728CEEC4-FE02-42D0-81EF-7AAF11DC8441}"/>
                </a:ext>
              </a:extLst>
            </p:cNvPr>
            <p:cNvSpPr/>
            <p:nvPr/>
          </p:nvSpPr>
          <p:spPr>
            <a:xfrm>
              <a:off x="4495285" y="242689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1" name="Rectangle 200">
              <a:extLst>
                <a:ext uri="{FF2B5EF4-FFF2-40B4-BE49-F238E27FC236}">
                  <a16:creationId xmlns:a16="http://schemas.microsoft.com/office/drawing/2014/main" id="{FF9D38A4-A72A-4C09-A609-C173C0FBDCB0}"/>
                </a:ext>
              </a:extLst>
            </p:cNvPr>
            <p:cNvSpPr/>
            <p:nvPr/>
          </p:nvSpPr>
          <p:spPr>
            <a:xfrm>
              <a:off x="4338832" y="348852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2" name="Rectangle 201">
              <a:extLst>
                <a:ext uri="{FF2B5EF4-FFF2-40B4-BE49-F238E27FC236}">
                  <a16:creationId xmlns:a16="http://schemas.microsoft.com/office/drawing/2014/main" id="{CBDDBDE5-1CAF-4AB7-9F5A-FA1358F60D46}"/>
                </a:ext>
              </a:extLst>
            </p:cNvPr>
            <p:cNvSpPr/>
            <p:nvPr/>
          </p:nvSpPr>
          <p:spPr>
            <a:xfrm>
              <a:off x="2688778" y="275840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3" name="Rectangle 202">
              <a:extLst>
                <a:ext uri="{FF2B5EF4-FFF2-40B4-BE49-F238E27FC236}">
                  <a16:creationId xmlns:a16="http://schemas.microsoft.com/office/drawing/2014/main" id="{F4A6C4A0-B858-49B1-86B6-006D5339C33E}"/>
                </a:ext>
              </a:extLst>
            </p:cNvPr>
            <p:cNvSpPr/>
            <p:nvPr/>
          </p:nvSpPr>
          <p:spPr>
            <a:xfrm>
              <a:off x="2744085" y="352612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4" name="Rectangle 203">
              <a:extLst>
                <a:ext uri="{FF2B5EF4-FFF2-40B4-BE49-F238E27FC236}">
                  <a16:creationId xmlns:a16="http://schemas.microsoft.com/office/drawing/2014/main" id="{6C623C62-67FA-444C-9488-62EB2AB0742B}"/>
                </a:ext>
              </a:extLst>
            </p:cNvPr>
            <p:cNvSpPr/>
            <p:nvPr/>
          </p:nvSpPr>
          <p:spPr>
            <a:xfrm>
              <a:off x="3921623" y="40865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5" name="TextBox 204"/>
            <p:cNvSpPr txBox="1"/>
            <p:nvPr/>
          </p:nvSpPr>
          <p:spPr>
            <a:xfrm>
              <a:off x="2642267" y="5768697"/>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206" name="TextBox 205"/>
            <p:cNvSpPr txBox="1"/>
            <p:nvPr/>
          </p:nvSpPr>
          <p:spPr>
            <a:xfrm rot="16200000">
              <a:off x="-434164" y="2806449"/>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grpSp>
      <p:sp>
        <p:nvSpPr>
          <p:cNvPr id="62" name="Rectangle">
            <a:extLst>
              <a:ext uri="{FF2B5EF4-FFF2-40B4-BE49-F238E27FC236}">
                <a16:creationId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a16="http://schemas.microsoft.com/office/drawing/2014/main" id="{E4143CDB-E701-4AC3-9607-0B8438344B28}"/>
              </a:ext>
            </a:extLst>
          </p:cNvPr>
          <p:cNvSpPr/>
          <p:nvPr/>
        </p:nvSpPr>
        <p:spPr>
          <a:xfrm>
            <a:off x="4840377" y="2123293"/>
            <a:ext cx="184731"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41" name="Circle">
            <a:extLst>
              <a:ext uri="{FF2B5EF4-FFF2-40B4-BE49-F238E27FC236}">
                <a16:creationId xmlns:a16="http://schemas.microsoft.com/office/drawing/2014/main" id="{3C996158-691C-4062-8151-DE186CE59366}"/>
              </a:ext>
            </a:extLst>
          </p:cNvPr>
          <p:cNvSpPr/>
          <p:nvPr/>
        </p:nvSpPr>
        <p:spPr>
          <a:xfrm>
            <a:off x="4760816" y="4021542"/>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
        <p:nvSpPr>
          <p:cNvPr id="208" name="Circle">
            <a:extLst>
              <a:ext uri="{FF2B5EF4-FFF2-40B4-BE49-F238E27FC236}">
                <a16:creationId xmlns:a16="http://schemas.microsoft.com/office/drawing/2014/main" id="{3C996158-691C-4062-8151-DE186CE59366}"/>
              </a:ext>
            </a:extLst>
          </p:cNvPr>
          <p:cNvSpPr/>
          <p:nvPr/>
        </p:nvSpPr>
        <p:spPr>
          <a:xfrm>
            <a:off x="2703018" y="3335329"/>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Tree>
    <p:extLst>
      <p:ext uri="{BB962C8B-B14F-4D97-AF65-F5344CB8AC3E}">
        <p14:creationId xmlns:p14="http://schemas.microsoft.com/office/powerpoint/2010/main" val="6631985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Future Directions</a:t>
            </a:r>
          </a:p>
        </p:txBody>
      </p:sp>
      <p:sp>
        <p:nvSpPr>
          <p:cNvPr id="3" name="Content Placeholder 2"/>
          <p:cNvSpPr>
            <a:spLocks noGrp="1"/>
          </p:cNvSpPr>
          <p:nvPr>
            <p:ph idx="1"/>
          </p:nvPr>
        </p:nvSpPr>
        <p:spPr>
          <a:xfrm>
            <a:off x="1097280" y="1845734"/>
            <a:ext cx="5463941" cy="4023360"/>
          </a:xfrm>
        </p:spPr>
        <p:txBody>
          <a:bodyPr>
            <a:noAutofit/>
          </a:bodyPr>
          <a:lstStyle/>
          <a:p>
            <a:r>
              <a:rPr lang="en-AU" sz="3200" dirty="0"/>
              <a:t>More parameterisation</a:t>
            </a:r>
          </a:p>
          <a:p>
            <a:pPr lvl="1"/>
            <a:r>
              <a:rPr lang="en-AU" sz="2800" dirty="0"/>
              <a:t>Population size</a:t>
            </a:r>
          </a:p>
          <a:p>
            <a:pPr lvl="1"/>
            <a:r>
              <a:rPr lang="en-AU" sz="2800" dirty="0"/>
              <a:t>Fitness differences between traits</a:t>
            </a:r>
          </a:p>
          <a:p>
            <a:pPr lvl="1"/>
            <a:r>
              <a:rPr lang="en-AU" sz="2800" dirty="0"/>
              <a:t>Number of loci</a:t>
            </a:r>
          </a:p>
        </p:txBody>
      </p:sp>
      <p:pic>
        <p:nvPicPr>
          <p:cNvPr id="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1853" y="690702"/>
            <a:ext cx="5080817" cy="5178391"/>
          </a:xfrm>
          <a:prstGeom prst="rect">
            <a:avLst/>
          </a:prstGeom>
        </p:spPr>
      </p:pic>
    </p:spTree>
    <p:extLst>
      <p:ext uri="{BB962C8B-B14F-4D97-AF65-F5344CB8AC3E}">
        <p14:creationId xmlns:p14="http://schemas.microsoft.com/office/powerpoint/2010/main" val="4177484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Questions?</a:t>
            </a:r>
          </a:p>
        </p:txBody>
      </p:sp>
      <p:sp>
        <p:nvSpPr>
          <p:cNvPr id="4" name="TextBox 3">
            <a:extLst>
              <a:ext uri="{FF2B5EF4-FFF2-40B4-BE49-F238E27FC236}">
                <a16:creationId xmlns:a16="http://schemas.microsoft.com/office/drawing/2014/main" id="{EE297CCF-D31D-E148-855A-E2ADE095211D}"/>
              </a:ext>
            </a:extLst>
          </p:cNvPr>
          <p:cNvSpPr txBox="1"/>
          <p:nvPr/>
        </p:nvSpPr>
        <p:spPr>
          <a:xfrm>
            <a:off x="5764735" y="1894752"/>
            <a:ext cx="5824082" cy="3293209"/>
          </a:xfrm>
          <a:prstGeom prst="rect">
            <a:avLst/>
          </a:prstGeom>
          <a:noFill/>
        </p:spPr>
        <p:txBody>
          <a:bodyPr wrap="square" rtlCol="0">
            <a:spAutoFit/>
          </a:bodyPr>
          <a:lstStyle/>
          <a:p>
            <a:r>
              <a:rPr lang="en-AU" sz="4000" b="1" dirty="0">
                <a:solidFill>
                  <a:schemeClr val="tx1">
                    <a:lumMod val="75000"/>
                    <a:lumOff val="25000"/>
                  </a:schemeClr>
                </a:solidFill>
              </a:rPr>
              <a:t>Acknowledgements</a:t>
            </a:r>
          </a:p>
          <a:p>
            <a:r>
              <a:rPr lang="en-AU" sz="2800" dirty="0">
                <a:solidFill>
                  <a:schemeClr val="tx1">
                    <a:lumMod val="75000"/>
                    <a:lumOff val="25000"/>
                  </a:schemeClr>
                </a:solidFill>
              </a:rPr>
              <a:t>Daniel Ortiz-Barrientos</a:t>
            </a:r>
          </a:p>
          <a:p>
            <a:r>
              <a:rPr lang="en-AU" sz="2800" dirty="0">
                <a:solidFill>
                  <a:schemeClr val="tx1">
                    <a:lumMod val="75000"/>
                    <a:lumOff val="25000"/>
                  </a:schemeClr>
                </a:solidFill>
              </a:rPr>
              <a:t>Jan Engelstaedter</a:t>
            </a:r>
          </a:p>
          <a:p>
            <a:r>
              <a:rPr lang="en-AU" sz="2800" dirty="0">
                <a:solidFill>
                  <a:schemeClr val="tx1">
                    <a:lumMod val="75000"/>
                    <a:lumOff val="25000"/>
                  </a:schemeClr>
                </a:solidFill>
              </a:rPr>
              <a:t>Maddie James</a:t>
            </a:r>
          </a:p>
          <a:p>
            <a:r>
              <a:rPr lang="en-AU" sz="2800" dirty="0">
                <a:solidFill>
                  <a:schemeClr val="tx1">
                    <a:lumMod val="75000"/>
                    <a:lumOff val="25000"/>
                  </a:schemeClr>
                </a:solidFill>
              </a:rPr>
              <a:t>Zoe Broad</a:t>
            </a:r>
          </a:p>
          <a:p>
            <a:r>
              <a:rPr lang="en-AU" sz="2800" dirty="0">
                <a:solidFill>
                  <a:schemeClr val="tx1">
                    <a:lumMod val="75000"/>
                    <a:lumOff val="25000"/>
                  </a:schemeClr>
                </a:solidFill>
              </a:rPr>
              <a:t>Everyone in the OB Lab</a:t>
            </a:r>
          </a:p>
          <a:p>
            <a:r>
              <a:rPr lang="en-AU" sz="2800" dirty="0">
                <a:solidFill>
                  <a:schemeClr val="tx1">
                    <a:lumMod val="75000"/>
                    <a:lumOff val="25000"/>
                  </a:schemeClr>
                </a:solidFill>
              </a:rPr>
              <a:t>Australian Research Council</a:t>
            </a:r>
          </a:p>
        </p:txBody>
      </p:sp>
      <p:pic>
        <p:nvPicPr>
          <p:cNvPr id="5" name="Picture 4">
            <a:extLst>
              <a:ext uri="{FF2B5EF4-FFF2-40B4-BE49-F238E27FC236}">
                <a16:creationId xmlns:a16="http://schemas.microsoft.com/office/drawing/2014/main" id="{8E7E88D2-E805-DF44-A899-A8CBC2764D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4056" y="1877818"/>
            <a:ext cx="4686300" cy="4051300"/>
          </a:xfrm>
          <a:prstGeom prst="rect">
            <a:avLst/>
          </a:prstGeom>
        </p:spPr>
      </p:pic>
    </p:spTree>
    <p:extLst>
      <p:ext uri="{BB962C8B-B14F-4D97-AF65-F5344CB8AC3E}">
        <p14:creationId xmlns:p14="http://schemas.microsoft.com/office/powerpoint/2010/main" val="7906800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References</a:t>
            </a:r>
          </a:p>
        </p:txBody>
      </p:sp>
      <p:sp>
        <p:nvSpPr>
          <p:cNvPr id="3" name="Content Placeholder 2"/>
          <p:cNvSpPr>
            <a:spLocks noGrp="1"/>
          </p:cNvSpPr>
          <p:nvPr>
            <p:ph idx="1"/>
          </p:nvPr>
        </p:nvSpPr>
        <p:spPr/>
        <p:txBody>
          <a:bodyPr>
            <a:normAutofit lnSpcReduction="10000"/>
          </a:bodyPr>
          <a:lstStyle/>
          <a:p>
            <a:r>
              <a:rPr lang="en-AU" sz="2800" dirty="0"/>
              <a:t>1 Adapted from Gould (&lt;1882) Accessed from:</a:t>
            </a:r>
          </a:p>
          <a:p>
            <a:r>
              <a:rPr lang="en-AU" sz="2800" dirty="0">
                <a:hlinkClick r:id="rId2"/>
              </a:rPr>
              <a:t>https://commons.wikimedia.org/wiki/File:Darwin%27s_finches_by_Gould.jpg</a:t>
            </a:r>
            <a:r>
              <a:rPr lang="en-AU" sz="2800" dirty="0"/>
              <a:t> </a:t>
            </a:r>
          </a:p>
          <a:p>
            <a:r>
              <a:rPr lang="en-AU" sz="2800" dirty="0"/>
              <a:t>2 Adapted from Richmond (1830s) Accessed from: </a:t>
            </a:r>
            <a:r>
              <a:rPr lang="en-AU" sz="2800" dirty="0">
                <a:hlinkClick r:id="rId3"/>
              </a:rPr>
              <a:t>https://commons.wikimedia.org/wiki/File:Charles_Darwin_by_G._Richmond.jpg</a:t>
            </a:r>
            <a:r>
              <a:rPr lang="en-AU" sz="2800" dirty="0"/>
              <a:t> </a:t>
            </a:r>
          </a:p>
          <a:p>
            <a:r>
              <a:rPr lang="en-AU" sz="2800" dirty="0"/>
              <a:t>3 Adapted from Mliu92 (2015) </a:t>
            </a:r>
            <a:r>
              <a:rPr lang="en-AU" sz="2800" dirty="0">
                <a:hlinkClick r:id="rId4"/>
              </a:rPr>
              <a:t>https://commons.wikimedia.org/wiki/File:Selectiontypes-n0_images_(vector).svg</a:t>
            </a:r>
            <a:r>
              <a:rPr lang="en-AU" sz="2800" dirty="0"/>
              <a:t> </a:t>
            </a:r>
          </a:p>
        </p:txBody>
      </p:sp>
    </p:spTree>
    <p:extLst>
      <p:ext uri="{BB962C8B-B14F-4D97-AF65-F5344CB8AC3E}">
        <p14:creationId xmlns:p14="http://schemas.microsoft.com/office/powerpoint/2010/main" val="3779659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7147609" y="2252228"/>
            <a:ext cx="5519265" cy="1917991"/>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a:solidFill>
                  <a:schemeClr val="accent1"/>
                </a:solidFill>
              </a:rPr>
              <a:t>64%</a:t>
            </a:r>
            <a:r>
              <a:rPr lang="en-AU" sz="4000" dirty="0">
                <a:solidFill>
                  <a:schemeClr val="tx1">
                    <a:lumMod val="65000"/>
                    <a:lumOff val="35000"/>
                  </a:schemeClr>
                </a:solidFill>
              </a:rPr>
              <a:t> of studied populations were </a:t>
            </a:r>
            <a:r>
              <a:rPr lang="en-AU" sz="4000" dirty="0">
                <a:solidFill>
                  <a:srgbClr val="FF0000"/>
                </a:solidFill>
              </a:rPr>
              <a:t>maladapted</a:t>
            </a:r>
            <a:r>
              <a:rPr lang="en-AU" sz="4000" dirty="0">
                <a:solidFill>
                  <a:schemeClr val="tx1">
                    <a:lumMod val="65000"/>
                    <a:lumOff val="35000"/>
                  </a:schemeClr>
                </a:solidFill>
              </a:rPr>
              <a:t>.</a:t>
            </a: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
        <p:nvSpPr>
          <p:cNvPr id="3" name="TextBox 2"/>
          <p:cNvSpPr txBox="1"/>
          <p:nvPr/>
        </p:nvSpPr>
        <p:spPr>
          <a:xfrm>
            <a:off x="6897366" y="6467819"/>
            <a:ext cx="5294634" cy="307777"/>
          </a:xfrm>
          <a:prstGeom prst="rect">
            <a:avLst/>
          </a:prstGeom>
          <a:noFill/>
        </p:spPr>
        <p:txBody>
          <a:bodyPr wrap="square" rtlCol="0">
            <a:spAutoFit/>
          </a:bodyPr>
          <a:lstStyle/>
          <a:p>
            <a:r>
              <a:rPr lang="en-AU" sz="1400" dirty="0"/>
              <a:t>Estes and Arnold (2007) Am. Nat. 169: 227-244 </a:t>
            </a:r>
            <a:r>
              <a:rPr lang="en-AU" sz="1400" dirty="0" err="1"/>
              <a:t>doi</a:t>
            </a:r>
            <a:r>
              <a:rPr lang="en-AU" sz="1400" dirty="0"/>
              <a:t>: 10.1086/510633</a:t>
            </a:r>
          </a:p>
        </p:txBody>
      </p:sp>
    </p:spTree>
    <p:extLst>
      <p:ext uri="{BB962C8B-B14F-4D97-AF65-F5344CB8AC3E}">
        <p14:creationId xmlns:p14="http://schemas.microsoft.com/office/powerpoint/2010/main" val="627924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AU" sz="4000" dirty="0">
              <a:solidFill>
                <a:schemeClr val="tx1">
                  <a:lumMod val="65000"/>
                  <a:lumOff val="35000"/>
                </a:schemeClr>
              </a:solidFill>
            </a:endParaRPr>
          </a:p>
        </p:txBody>
      </p:sp>
      <p:pic>
        <p:nvPicPr>
          <p:cNvPr id="4" name="Picture 3"/>
          <p:cNvPicPr>
            <a:picLocks noChangeAspect="1"/>
          </p:cNvPicPr>
          <p:nvPr/>
        </p:nvPicPr>
        <p:blipFill>
          <a:blip r:embed="rId3"/>
          <a:stretch>
            <a:fillRect/>
          </a:stretch>
        </p:blipFill>
        <p:spPr>
          <a:xfrm>
            <a:off x="2556896" y="359186"/>
            <a:ext cx="7078209" cy="2855903"/>
          </a:xfrm>
          <a:prstGeom prst="rect">
            <a:avLst/>
          </a:prstGeom>
        </p:spPr>
      </p:pic>
      <p:pic>
        <p:nvPicPr>
          <p:cNvPr id="12" name="Picture 11"/>
          <p:cNvPicPr>
            <a:picLocks noChangeAspect="1"/>
          </p:cNvPicPr>
          <p:nvPr/>
        </p:nvPicPr>
        <p:blipFill>
          <a:blip r:embed="rId4"/>
          <a:stretch>
            <a:fillRect/>
          </a:stretch>
        </p:blipFill>
        <p:spPr>
          <a:xfrm>
            <a:off x="2575946" y="3215089"/>
            <a:ext cx="7040109" cy="2806110"/>
          </a:xfrm>
          <a:prstGeom prst="rect">
            <a:avLst/>
          </a:prstGeom>
        </p:spPr>
      </p:pic>
    </p:spTree>
    <p:extLst>
      <p:ext uri="{BB962C8B-B14F-4D97-AF65-F5344CB8AC3E}">
        <p14:creationId xmlns:p14="http://schemas.microsoft.com/office/powerpoint/2010/main" val="2308991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a:solidFill>
                  <a:schemeClr val="accent1"/>
                </a:solidFill>
              </a:rPr>
              <a:t>What</a:t>
            </a:r>
            <a:r>
              <a:rPr lang="en-AU" sz="4800" dirty="0">
                <a:solidFill>
                  <a:schemeClr val="tx1">
                    <a:lumMod val="65000"/>
                    <a:lumOff val="35000"/>
                  </a:schemeClr>
                </a:solidFill>
              </a:rPr>
              <a:t> does it take to be </a:t>
            </a:r>
            <a:r>
              <a:rPr lang="en-AU" sz="4800" b="1" dirty="0">
                <a:solidFill>
                  <a:schemeClr val="bg2">
                    <a:lumMod val="90000"/>
                  </a:schemeClr>
                </a:solidFill>
              </a:rPr>
              <a:t>adapted</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245450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315" t="33794" r="-2" b="32821"/>
          <a:stretch/>
        </p:blipFill>
        <p:spPr>
          <a:xfrm>
            <a:off x="1087544" y="1104901"/>
            <a:ext cx="5798230" cy="3981448"/>
          </a:xfrm>
          <a:prstGeom prst="rect">
            <a:avLst/>
          </a:prstGeom>
        </p:spPr>
      </p:pic>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a:solidFill>
                  <a:schemeClr val="tx1">
                    <a:lumMod val="65000"/>
                    <a:lumOff val="35000"/>
                  </a:schemeClr>
                </a:solidFill>
              </a:rPr>
              <a:t>Intermediate trait values provide the </a:t>
            </a:r>
            <a:r>
              <a:rPr lang="en-AU" sz="4400" b="1" dirty="0">
                <a:solidFill>
                  <a:schemeClr val="accent1"/>
                </a:solidFill>
              </a:rPr>
              <a:t>highest fitness</a:t>
            </a:r>
            <a:r>
              <a:rPr lang="en-AU" sz="4400" dirty="0">
                <a:solidFill>
                  <a:schemeClr val="tx1">
                    <a:lumMod val="65000"/>
                    <a:lumOff val="35000"/>
                  </a:schemeClr>
                </a:solidFill>
              </a:rPr>
              <a:t>.</a:t>
            </a: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a:t>Phenotype</a:t>
            </a:r>
          </a:p>
        </p:txBody>
      </p:sp>
      <p:sp>
        <p:nvSpPr>
          <p:cNvPr id="9" name="TextBox 8"/>
          <p:cNvSpPr txBox="1"/>
          <p:nvPr/>
        </p:nvSpPr>
        <p:spPr>
          <a:xfrm rot="16200000">
            <a:off x="-785366" y="2827053"/>
            <a:ext cx="2647950" cy="584775"/>
          </a:xfrm>
          <a:prstGeom prst="rect">
            <a:avLst/>
          </a:prstGeom>
          <a:noFill/>
        </p:spPr>
        <p:txBody>
          <a:bodyPr wrap="square" rtlCol="0">
            <a:spAutoFit/>
          </a:bodyPr>
          <a:lstStyle/>
          <a:p>
            <a:pPr algn="ctr"/>
            <a:r>
              <a:rPr lang="en-AU" sz="3200" dirty="0"/>
              <a:t>Fitness</a:t>
            </a:r>
          </a:p>
        </p:txBody>
      </p:sp>
      <p:sp>
        <p:nvSpPr>
          <p:cNvPr id="10" name="TextBox 9"/>
          <p:cNvSpPr txBox="1"/>
          <p:nvPr/>
        </p:nvSpPr>
        <p:spPr>
          <a:xfrm>
            <a:off x="6885774" y="1066800"/>
            <a:ext cx="1390650" cy="369332"/>
          </a:xfrm>
          <a:prstGeom prst="rect">
            <a:avLst/>
          </a:prstGeom>
          <a:noFill/>
        </p:spPr>
        <p:txBody>
          <a:bodyPr wrap="square" rtlCol="0">
            <a:spAutoFit/>
          </a:bodyPr>
          <a:lstStyle/>
          <a:p>
            <a:r>
              <a:rPr lang="en-AU" dirty="0"/>
              <a:t>3</a:t>
            </a:r>
          </a:p>
        </p:txBody>
      </p:sp>
    </p:spTree>
    <p:extLst>
      <p:ext uri="{BB962C8B-B14F-4D97-AF65-F5344CB8AC3E}">
        <p14:creationId xmlns:p14="http://schemas.microsoft.com/office/powerpoint/2010/main" val="3009627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a:solidFill>
                  <a:schemeClr val="tx1">
                    <a:lumMod val="65000"/>
                    <a:lumOff val="35000"/>
                  </a:schemeClr>
                </a:solidFill>
              </a:rPr>
              <a:t>High additive genetic variance (</a:t>
            </a:r>
            <a:r>
              <a:rPr lang="en-AU" sz="4400" b="1" dirty="0">
                <a:solidFill>
                  <a:schemeClr val="accent1"/>
                </a:solidFill>
              </a:rPr>
              <a:t>V</a:t>
            </a:r>
            <a:r>
              <a:rPr lang="en-AU" sz="4400" b="1" baseline="-25000" dirty="0">
                <a:solidFill>
                  <a:schemeClr val="accent1"/>
                </a:solidFill>
              </a:rPr>
              <a:t>A</a:t>
            </a:r>
            <a:r>
              <a:rPr lang="en-AU" sz="4400" dirty="0">
                <a:solidFill>
                  <a:schemeClr val="tx1">
                    <a:lumMod val="65000"/>
                    <a:lumOff val="35000"/>
                  </a:schemeClr>
                </a:solidFill>
              </a:rPr>
              <a:t>) leads to faster adaptation.</a:t>
            </a: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a:t>V</a:t>
            </a:r>
            <a:r>
              <a:rPr lang="en-AU" sz="3200" baseline="-25000" dirty="0"/>
              <a:t>A</a:t>
            </a:r>
            <a:endParaRPr lang="en-AU" sz="3200" dirty="0"/>
          </a:p>
        </p:txBody>
      </p:sp>
      <p:sp>
        <p:nvSpPr>
          <p:cNvPr id="9" name="TextBox 8"/>
          <p:cNvSpPr txBox="1"/>
          <p:nvPr/>
        </p:nvSpPr>
        <p:spPr>
          <a:xfrm rot="16200000">
            <a:off x="-903097" y="2679948"/>
            <a:ext cx="2942161" cy="584775"/>
          </a:xfrm>
          <a:prstGeom prst="rect">
            <a:avLst/>
          </a:prstGeom>
          <a:noFill/>
        </p:spPr>
        <p:txBody>
          <a:bodyPr wrap="square" rtlCol="0">
            <a:spAutoFit/>
          </a:bodyPr>
          <a:lstStyle/>
          <a:p>
            <a:pPr algn="ctr"/>
            <a:r>
              <a:rPr lang="en-AU" sz="3200" dirty="0"/>
              <a:t>Adaptation rate</a:t>
            </a:r>
          </a:p>
        </p:txBody>
      </p:sp>
      <p:cxnSp>
        <p:nvCxnSpPr>
          <p:cNvPr id="11" name="Straight Connector 10">
            <a:extLst>
              <a:ext uri="{FF2B5EF4-FFF2-40B4-BE49-F238E27FC236}">
                <a16:creationId xmlns:a16="http://schemas.microsoft.com/office/drawing/2014/main" id="{FB5E9CD5-833B-4ED0-9C58-413E11A4008D}"/>
              </a:ext>
            </a:extLst>
          </p:cNvPr>
          <p:cNvCxnSpPr/>
          <p:nvPr/>
        </p:nvCxnSpPr>
        <p:spPr>
          <a:xfrm flipV="1">
            <a:off x="1106593" y="1323833"/>
            <a:ext cx="5239616" cy="3930857"/>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2551015"/>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2343</TotalTime>
  <Words>2619</Words>
  <Application>Microsoft Office PowerPoint</Application>
  <PresentationFormat>Widescreen</PresentationFormat>
  <Paragraphs>282</Paragraphs>
  <Slides>43</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Calibri</vt:lpstr>
      <vt:lpstr>Calibri Light</vt:lpstr>
      <vt:lpstr>Proxima Nova Extrabold</vt:lpstr>
      <vt:lpstr>Times New Roman</vt:lpstr>
      <vt:lpstr>Retrospect</vt:lpstr>
      <vt:lpstr>High mutational variance creates maladaptation around a phenotypic optimum</vt:lpstr>
      <vt:lpstr>Adaptation and Genetic Diversity</vt:lpstr>
      <vt:lpstr>But how often are populations perfectly adapted?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Genetic variation and diversity</vt:lpstr>
      <vt:lpstr>Components of G</vt:lpstr>
      <vt:lpstr>PowerPoint Presentation</vt:lpstr>
      <vt:lpstr>PowerPoint Presentation</vt:lpstr>
      <vt:lpstr>SLiM</vt:lpstr>
      <vt:lpstr>Parameter space</vt:lpstr>
      <vt:lpstr>Parameter space</vt:lpstr>
      <vt:lpstr>Parameter space</vt:lpstr>
      <vt:lpstr>Commonality of Adaptation</vt:lpstr>
      <vt:lpstr>Commonality of Adaptation</vt:lpstr>
      <vt:lpstr>What enables adaptation?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Bringing it all together</vt:lpstr>
      <vt:lpstr>Bringing it all together</vt:lpstr>
      <vt:lpstr>PowerPoint Presentation</vt:lpstr>
      <vt:lpstr>PowerPoint Presentation</vt:lpstr>
      <vt:lpstr>PowerPoint Presentation</vt:lpstr>
      <vt:lpstr>Future Directions</vt:lpstr>
      <vt:lpstr>Questions?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 mutational variance creates maladaptation around a phenotypic optimum</dc:title>
  <dc:creator>Nick</dc:creator>
  <cp:lastModifiedBy>Nicholas Obrien</cp:lastModifiedBy>
  <cp:revision>187</cp:revision>
  <dcterms:created xsi:type="dcterms:W3CDTF">2020-11-13T00:10:42Z</dcterms:created>
  <dcterms:modified xsi:type="dcterms:W3CDTF">2020-11-19T07:16:25Z</dcterms:modified>
</cp:coreProperties>
</file>

<file path=docProps/thumbnail.jpeg>
</file>